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648" r:id="rId2"/>
    <p:sldId id="680" r:id="rId3"/>
    <p:sldId id="692" r:id="rId4"/>
    <p:sldId id="687" r:id="rId5"/>
    <p:sldId id="673" r:id="rId6"/>
    <p:sldId id="675" r:id="rId7"/>
    <p:sldId id="682" r:id="rId8"/>
    <p:sldId id="696" r:id="rId9"/>
    <p:sldId id="686" r:id="rId10"/>
    <p:sldId id="678" r:id="rId11"/>
  </p:sldIdLst>
  <p:sldSz cx="9144000" cy="6858000" type="screen4x3"/>
  <p:notesSz cx="6815138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2185" autoAdjust="0"/>
  </p:normalViewPr>
  <p:slideViewPr>
    <p:cSldViewPr>
      <p:cViewPr varScale="1">
        <p:scale>
          <a:sx n="69" d="100"/>
          <a:sy n="69" d="100"/>
        </p:scale>
        <p:origin x="72" y="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4337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F4543F-2522-44F5-B938-3EFEB0EE075F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4338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4337" cy="496887"/>
          </a:xfrm>
          <a:prstGeom prst="rect">
            <a:avLst/>
          </a:prstGeom>
        </p:spPr>
        <p:txBody>
          <a:bodyPr vert="horz" wrap="square" lIns="91478" tIns="45739" rIns="91478" bIns="457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0BABF6-2DE7-4701-A0E1-6387A64C2E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4337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CC6B29-61A7-4C2A-BC6C-3A96CBDC06AD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8" tIns="45739" rIns="91478" bIns="4573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78" tIns="45739" rIns="91478" bIns="4573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4338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4337" cy="496887"/>
          </a:xfrm>
          <a:prstGeom prst="rect">
            <a:avLst/>
          </a:prstGeom>
        </p:spPr>
        <p:txBody>
          <a:bodyPr vert="horz" wrap="square" lIns="91478" tIns="45739" rIns="91478" bIns="457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1821BA3-E6E7-4472-A93E-96E3F53911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Титульный слайд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85CE31-DB44-4476-8EA0-6155FDC67128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69A5C-69DE-41E1-BE1D-F5B3564FE69C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3F7E-D9DC-4C15-A8AD-99ED7CBCFC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507390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F46D-5B54-4743-9C88-13F735035A39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AF7BA-D57F-4526-B210-16F0E2A833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314915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3F7F8-0AE2-4162-83AB-727B00868D81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C4ED-0FEB-4C1D-B15F-E322C55973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37462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DBF87-6BDC-47AB-870A-91077878A536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3FC69-5A7E-417C-86C8-F79B4DF7B9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946326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0CA7-FD80-40D0-B5CE-A732F840FA4E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B886-077F-46ED-B6CE-5834B8F0DE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05467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EBDD-607E-42D0-B4A1-8701417E799D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615C-937C-487B-81AD-31CB1462D1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29807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E1797-0006-419F-912E-6018134ABF98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ABB58-5A13-4D47-90BB-DD1067217F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748306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7C77-7664-4909-8EBB-26F1C9A94714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Эффективное управление временем и ресурсами.                                                                                            </a:t>
            </a:r>
            <a:fld id="{C5D9E102-F739-432F-9241-4329553AD2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674478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12C3-4D58-48E7-A080-8BCF42F0F7D6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2ADB7-6FBB-4B50-BD4A-80344D45A1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304183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FA89-BCC9-4B7D-AC37-65FD65CEADDC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D386-8F2B-4B02-8030-2A3A4416C9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296240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0A26-73FC-41FA-8731-6B5E393DAA13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D88F-2D9B-40CE-ACD0-7953F88F09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405530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D3DC26-461D-4140-880A-3F70575966CE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268EA8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07C59DF4-88C5-4CE4-8F81-E9BE49D163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6" r:id="rId1"/>
    <p:sldLayoutId id="2147485267" r:id="rId2"/>
    <p:sldLayoutId id="2147485268" r:id="rId3"/>
    <p:sldLayoutId id="2147485269" r:id="rId4"/>
    <p:sldLayoutId id="2147485270" r:id="rId5"/>
    <p:sldLayoutId id="2147485271" r:id="rId6"/>
    <p:sldLayoutId id="2147485272" r:id="rId7"/>
    <p:sldLayoutId id="2147485273" r:id="rId8"/>
    <p:sldLayoutId id="2147485274" r:id="rId9"/>
    <p:sldLayoutId id="2147485275" r:id="rId10"/>
    <p:sldLayoutId id="2147485276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1950" y="2924175"/>
            <a:ext cx="8458200" cy="2520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проекта</a:t>
            </a:r>
            <a:br>
              <a:rPr lang="ru-RU" dirty="0" smtClean="0"/>
            </a:br>
            <a:r>
              <a:rPr lang="ru-RU" dirty="0" smtClean="0"/>
              <a:t>«Наименование проекта»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(необходимо </a:t>
            </a:r>
            <a:r>
              <a:rPr lang="ru-RU" sz="1600" dirty="0"/>
              <a:t>начинать со слов, выражающих действие, далее указывается объект или сфера воздействия, завершать рекомендуется указанием территории реализации </a:t>
            </a:r>
            <a:r>
              <a:rPr lang="ru-RU" sz="1600" dirty="0" smtClean="0"/>
              <a:t>проекта)</a:t>
            </a: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8313" y="476250"/>
            <a:ext cx="8370887" cy="19446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algn="r">
              <a:defRPr/>
            </a:pPr>
            <a:endParaRPr lang="ru-RU" sz="1400" dirty="0" smtClean="0"/>
          </a:p>
          <a:p>
            <a:pPr algn="r">
              <a:defRPr/>
            </a:pPr>
            <a:endParaRPr lang="ru-RU" sz="1400" dirty="0"/>
          </a:p>
          <a:p>
            <a:pPr algn="r">
              <a:defRPr/>
            </a:pPr>
            <a:endParaRPr lang="ru-RU" sz="1400" dirty="0" smtClean="0"/>
          </a:p>
          <a:p>
            <a:pPr algn="r">
              <a:defRPr/>
            </a:pPr>
            <a:r>
              <a:rPr lang="ru-RU" sz="1200" dirty="0" smtClean="0"/>
              <a:t>Приложение </a:t>
            </a:r>
            <a:r>
              <a:rPr lang="ru-RU" sz="1200" dirty="0"/>
              <a:t>№ </a:t>
            </a:r>
            <a:r>
              <a:rPr lang="ru-RU" sz="1200" dirty="0" smtClean="0"/>
              <a:t>3</a:t>
            </a:r>
            <a:endParaRPr lang="ru-RU" sz="1200" dirty="0"/>
          </a:p>
          <a:p>
            <a:pPr algn="r">
              <a:defRPr/>
            </a:pPr>
            <a:r>
              <a:rPr lang="ru-RU" sz="1200" dirty="0"/>
              <a:t>к Положению  </a:t>
            </a:r>
          </a:p>
          <a:p>
            <a:pPr algn="r">
              <a:defRPr/>
            </a:pPr>
            <a:r>
              <a:rPr lang="ru-RU" sz="1200" dirty="0"/>
              <a:t>о </a:t>
            </a:r>
            <a:r>
              <a:rPr lang="ru-RU" sz="1200" dirty="0" smtClean="0"/>
              <a:t>комиссии по предоставлению</a:t>
            </a:r>
            <a:endParaRPr lang="ru-RU" sz="1200" dirty="0"/>
          </a:p>
          <a:p>
            <a:pPr algn="r">
              <a:defRPr/>
            </a:pPr>
            <a:r>
              <a:rPr lang="ru-RU" sz="1200" dirty="0" smtClean="0"/>
              <a:t>нежилых </a:t>
            </a:r>
            <a:r>
              <a:rPr lang="ru-RU" sz="1200" dirty="0"/>
              <a:t>помещений </a:t>
            </a:r>
            <a:endParaRPr lang="ru-RU" sz="1200" dirty="0" smtClean="0"/>
          </a:p>
          <a:p>
            <a:pPr algn="r">
              <a:defRPr/>
            </a:pPr>
            <a:r>
              <a:rPr lang="ru-RU" sz="1200" dirty="0" smtClean="0"/>
              <a:t>в </a:t>
            </a:r>
            <a:r>
              <a:rPr lang="ru-RU" sz="1200" dirty="0"/>
              <a:t>региональном технопарке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Наименование хозяйствующего субъекта ______________________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7188" y="5445125"/>
            <a:ext cx="5727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Должность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Фамилия Имя Отчество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7663" y="6357938"/>
            <a:ext cx="6786562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201_ год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361950" y="3500438"/>
            <a:ext cx="8458200" cy="930275"/>
          </a:xfrm>
        </p:spPr>
        <p:txBody>
          <a:bodyPr anchor="t">
            <a:noAutofit/>
          </a:bodyPr>
          <a:lstStyle/>
          <a:p>
            <a:pPr marL="137160" algn="ctr">
              <a:defRPr/>
            </a:pPr>
            <a:r>
              <a:rPr lang="ru-RU" sz="1300" dirty="0" smtClean="0"/>
              <a:t>Руководитель проекта:</a:t>
            </a:r>
          </a:p>
          <a:p>
            <a:pPr marL="137160" algn="ctr">
              <a:defRPr/>
            </a:pPr>
            <a:r>
              <a:rPr lang="ru-RU" sz="1300" i="1" dirty="0" smtClean="0"/>
              <a:t>ФИО</a:t>
            </a:r>
            <a:endParaRPr lang="ru-RU" sz="1300" i="1" dirty="0"/>
          </a:p>
          <a:p>
            <a:pPr marL="137160" algn="ctr">
              <a:defRPr/>
            </a:pPr>
            <a:r>
              <a:rPr lang="ru-RU" sz="1300" dirty="0" smtClean="0"/>
              <a:t>тел.:</a:t>
            </a:r>
          </a:p>
          <a:p>
            <a:pPr marL="137160" algn="ctr">
              <a:defRPr/>
            </a:pPr>
            <a:r>
              <a:rPr lang="en-US" sz="1300" dirty="0" smtClean="0"/>
              <a:t>e-mail</a:t>
            </a:r>
            <a:r>
              <a:rPr lang="ru-RU" sz="1300" dirty="0" smtClean="0"/>
              <a:t>:</a:t>
            </a:r>
          </a:p>
          <a:p>
            <a:pPr marL="137160" algn="ctr">
              <a:defRPr/>
            </a:pPr>
            <a:r>
              <a:rPr lang="ru-RU" sz="1300" dirty="0" smtClean="0"/>
              <a:t>Администратор проекта:</a:t>
            </a:r>
          </a:p>
          <a:p>
            <a:pPr marL="137160" algn="ctr">
              <a:defRPr/>
            </a:pPr>
            <a:r>
              <a:rPr lang="ru-RU" sz="1300" i="1" dirty="0"/>
              <a:t>ФИО</a:t>
            </a:r>
          </a:p>
          <a:p>
            <a:pPr marL="137160" algn="ctr">
              <a:defRPr/>
            </a:pPr>
            <a:r>
              <a:rPr lang="ru-RU" sz="1300" dirty="0"/>
              <a:t>тел.:</a:t>
            </a:r>
          </a:p>
          <a:p>
            <a:pPr marL="137160" algn="ctr">
              <a:defRPr/>
            </a:pPr>
            <a:r>
              <a:rPr lang="en-US" sz="1300" dirty="0"/>
              <a:t>e-mail</a:t>
            </a:r>
            <a:r>
              <a:rPr lang="ru-RU" sz="1300" dirty="0"/>
              <a:t>:</a:t>
            </a:r>
          </a:p>
          <a:p>
            <a:pPr marL="137160" algn="ctr">
              <a:defRPr/>
            </a:pPr>
            <a:endParaRPr lang="ru-RU" sz="13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975" y="2946400"/>
            <a:ext cx="8686800" cy="11858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Контактные данные: </a:t>
            </a:r>
            <a:br>
              <a:rPr lang="ru-RU" dirty="0"/>
            </a:br>
            <a:endParaRPr lang="ru-RU" dirty="0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1508125" y="3390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925" y="152400"/>
            <a:ext cx="3540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10</a:t>
            </a:r>
          </a:p>
        </p:txBody>
      </p:sp>
      <p:sp>
        <p:nvSpPr>
          <p:cNvPr id="256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58787" cy="31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3F4C46E6-5059-47D0-8CCB-DBC3603ADC7D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9738"/>
            <a:ext cx="916305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Введение в предметную область</a:t>
            </a:r>
            <a:br>
              <a:rPr lang="ru-RU" sz="2200" dirty="0" smtClean="0"/>
            </a:br>
            <a:r>
              <a:rPr lang="ru-RU" sz="2200" dirty="0" smtClean="0"/>
              <a:t>(описание ситуации «как есть»)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BD36FB0A-B2B7-4715-B135-5EDD075A544E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625" y="1916113"/>
            <a:ext cx="7705725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Тезисное описание ситуации 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и параметров в соответствующей области до начала реализации проекта с использованием изображений, графиков и таблиц.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Обозначение проблемы, на решение которой направлен проект </a:t>
            </a:r>
          </a:p>
          <a:p>
            <a:pPr algn="ctr" eaLnBrk="1" hangingPunct="1">
              <a:defRPr/>
            </a:pPr>
            <a:r>
              <a:rPr lang="ru-RU" sz="1600" dirty="0">
                <a:latin typeface="+mn-lt"/>
                <a:cs typeface="Arial" charset="0"/>
              </a:rPr>
              <a:t>(</a:t>
            </a:r>
            <a:r>
              <a:rPr lang="ru-RU" sz="1600" dirty="0"/>
              <a:t>При необходимости количество слайдов по данному направлению может увеличиваться)</a:t>
            </a:r>
            <a:endParaRPr lang="ru-RU" sz="1600" dirty="0">
              <a:latin typeface="+mn-lt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179388" y="1262063"/>
          <a:ext cx="8888412" cy="4389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431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Цель проекта: 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проекта – запланированное желаемое состояние объекта управления, она должна соответствовать следующим требованиям: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отражать ожидаемый социально-экономический полезный эффект от реализации проекта;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иметь измеримые количественные показатели и сроки достижения;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быть достижимой в реальных условиях, в которых осуществляется проект;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полностью находиться в сфере ответственности и влияния исполнителя проекта</a:t>
                      </a:r>
                      <a:endParaRPr kumimoji="0" lang="ru-RU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49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Способ достижения цели: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Оптимальный путь достижения обозначенной цели</a:t>
                      </a:r>
                      <a:endParaRPr kumimoji="0" lang="ru-RU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49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Результат проекта: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Имущественный либо неимущественный результат, который должен быть достигнут по факту достижения цели проекта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86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Требования к результату: 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результату проекта, которые будут учитываться при определении достижения данных результатов. Определяют качественные и количественные</a:t>
                      </a: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характеристики результата проекта</a:t>
                      </a: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26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Пользователи результата проекта: 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Круг потребителей (область применения) результатов проекта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3</a:t>
            </a:r>
          </a:p>
        </p:txBody>
      </p:sp>
      <p:sp>
        <p:nvSpPr>
          <p:cNvPr id="1845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A415959-E40C-4706-95CB-259D0E9D661D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63550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Введение в предметную область</a:t>
            </a:r>
            <a:br>
              <a:rPr lang="ru-RU" sz="2200" dirty="0" smtClean="0"/>
            </a:br>
            <a:r>
              <a:rPr lang="ru-RU" sz="2200" dirty="0" smtClean="0"/>
              <a:t>(описание ситуации «как будет»)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827088" y="1412875"/>
            <a:ext cx="770572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Тезисное описание измененных параметров и ситуации 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в соответствующей области после окончания проекта,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желательно дополнительное размещение изображений, графиков и таблиц.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Также для экономических проектов необходимо обозначать рынок сбыта продукции/услуг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0749DA12-6ED7-4E3B-8AB3-CCDE87434C8E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</p:nvPr>
        </p:nvGraphicFramePr>
        <p:xfrm>
          <a:off x="161925" y="1223963"/>
          <a:ext cx="8731250" cy="4797425"/>
        </p:xfrm>
        <a:graphic>
          <a:graphicData uri="http://schemas.openxmlformats.org/drawingml/2006/table">
            <a:tbl>
              <a:tblPr/>
              <a:tblGrid>
                <a:gridCol w="375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2709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Длительность, дней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201_ год</a:t>
                      </a: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201_ год</a:t>
                      </a: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</a:t>
                      </a: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94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825" y="6457950"/>
            <a:ext cx="77771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200" i="1" dirty="0">
                <a:latin typeface="+mn-lt"/>
                <a:cs typeface="Arial" charset="0"/>
              </a:rPr>
              <a:t>Завершенные блоки работ  закрашиваются зеленым цветом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5</a:t>
            </a:r>
          </a:p>
        </p:txBody>
      </p:sp>
      <p:sp>
        <p:nvSpPr>
          <p:cNvPr id="2073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5081BF0-3BD7-48B5-9473-53117D067822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3563"/>
            <a:ext cx="8229600" cy="5619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/>
              <a:t>Бюджет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950" y="1268413"/>
          <a:ext cx="8856663" cy="5173662"/>
        </p:xfrm>
        <a:graphic>
          <a:graphicData uri="http://schemas.openxmlformats.org/drawingml/2006/table">
            <a:tbl>
              <a:tblPr/>
              <a:tblGrid>
                <a:gridCol w="393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42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13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федераль-ный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област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 ной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местный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 хоз. субъекта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заем-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Указываются наименования основных блоков работ проекта,</a:t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(в соответствии  с предыдущим слайдом)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8.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919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919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6</a:t>
            </a:r>
          </a:p>
        </p:txBody>
      </p:sp>
      <p:sp>
        <p:nvSpPr>
          <p:cNvPr id="216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C866F22-CE00-4503-850C-621FCD56C1B2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17500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Формы участия области</a:t>
            </a:r>
            <a:br>
              <a:rPr lang="ru-RU" sz="2200" dirty="0" smtClean="0"/>
            </a:br>
            <a:r>
              <a:rPr lang="ru-RU" sz="2200" dirty="0" smtClean="0"/>
              <a:t>в </a:t>
            </a:r>
            <a:r>
              <a:rPr lang="ru-RU" sz="2200" dirty="0"/>
              <a:t>реализации проекта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7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FE3C525D-3CAE-4F7D-852B-47BE8677B17C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sp>
        <p:nvSpPr>
          <p:cNvPr id="22533" name="Прямоугольник 8"/>
          <p:cNvSpPr>
            <a:spLocks noChangeArrowheads="1"/>
          </p:cNvSpPr>
          <p:nvPr/>
        </p:nvSpPr>
        <p:spPr bwMode="auto">
          <a:xfrm>
            <a:off x="179388" y="6402388"/>
            <a:ext cx="546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aseline="30000">
                <a:solidFill>
                  <a:schemeClr val="tx1"/>
                </a:solidFill>
                <a:cs typeface="Times New Roman" panose="02020603050405020304" pitchFamily="18" charset="0"/>
              </a:rPr>
              <a:t>1 </a:t>
            </a:r>
            <a:r>
              <a:rPr lang="ru-RU" alt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необходимо </a:t>
            </a:r>
            <a:r>
              <a:rPr lang="ru-RU" altLang="ru-RU" sz="1400">
                <a:solidFill>
                  <a:schemeClr val="tx1"/>
                </a:solidFill>
              </a:rPr>
              <a:t>указать основание выделения денежных средств</a:t>
            </a:r>
            <a:endParaRPr lang="ru-RU" altLang="ru-RU" sz="1400" baseline="300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388" y="1112838"/>
          <a:ext cx="8813800" cy="5253037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7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52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Бюджетное финансирование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594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Размер участия бюджета, тыс. руб.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7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Прямое бюджетное финансирование 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Дороги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Указать плановую протяженность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Субсидии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5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7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Программы государственной поддержки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4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Потребность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Финансовые вложения, тыс. руб.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Электроэнергия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требуемую мощность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требуемый объем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требуемый объем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9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Гарантии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9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Залоги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9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 формы участия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:</a:t>
                      </a:r>
                      <a:endParaRPr kumimoji="0" lang="ru-RU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03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Земельный участок: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казать адрес расположения земельного участка, указать площадь земельного участка, указать расчетную стоимость (аренды) участка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8950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Показатели социальной, БЮДЖЕТНОЙ и экономической эффективности проекта</a:t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179513"/>
          <a:ext cx="8882062" cy="5405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4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4834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 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Новые рабочие места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Ед.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1.3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Средняя з/п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Тыс.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1.4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+mn-lt"/>
                        </a:rPr>
                        <a:t>Месячный ФОТ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1.5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ФОТ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Иные показатели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бюджетных источников в проекте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в консолидированный бюджет области 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</a:t>
                      </a:r>
                      <a:r>
                        <a:rPr lang="ru-RU" sz="1300" b="0" smtClean="0">
                          <a:latin typeface="+mn-lt"/>
                        </a:rPr>
                        <a:t>руб.</a:t>
                      </a:r>
                      <a:endParaRPr lang="ru-RU" sz="1300" b="0" dirty="0" smtClean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выработка на одного работника</a:t>
                      </a:r>
                      <a:endParaRPr kumimoji="0" lang="ru-RU" sz="1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окупаемости бюджетных инвестиций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Снижение возможного ущерба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2.7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бюджетных средств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+mn-lt"/>
                        </a:rPr>
                        <a:t>3</a:t>
                      </a: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+mn-lt"/>
                        </a:rPr>
                        <a:t>Экономическая</a:t>
                      </a:r>
                      <a:r>
                        <a:rPr lang="ru-RU" sz="1300" b="1" baseline="0" dirty="0" smtClean="0">
                          <a:latin typeface="+mn-lt"/>
                        </a:rPr>
                        <a:t> эффективность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3.1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выручки </a:t>
                      </a:r>
                      <a:r>
                        <a:rPr lang="ru-RU" sz="1300" baseline="30000" dirty="0" smtClean="0">
                          <a:latin typeface="+mn-lt"/>
                        </a:rPr>
                        <a:t>14</a:t>
                      </a:r>
                      <a:endParaRPr lang="ru-RU" sz="1300" baseline="300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3.2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прибыли</a:t>
                      </a:r>
                      <a:r>
                        <a:rPr lang="ru-RU" sz="1300" baseline="30000" dirty="0" smtClean="0">
                          <a:latin typeface="+mn-lt"/>
                        </a:rPr>
                        <a:t>14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Рентабельность</a:t>
                      </a:r>
                      <a:r>
                        <a:rPr lang="ru-RU" sz="1300" baseline="30000" dirty="0" smtClean="0">
                          <a:latin typeface="+mn-lt"/>
                        </a:rPr>
                        <a:t>14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%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Срок окупаемости</a:t>
                      </a:r>
                      <a:r>
                        <a:rPr lang="ru-RU" sz="1300" baseline="0" dirty="0" smtClean="0">
                          <a:latin typeface="+mn-lt"/>
                        </a:rPr>
                        <a:t> проекта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3.5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Объем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инвестиций в основной капитал в рамках проекта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3.6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Объем инвестиций, осваиваемых на территории области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3.7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Иные показатели</a:t>
                      </a:r>
                      <a:endParaRPr kumimoji="0" lang="ru-RU" sz="13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179388" y="6626225"/>
            <a:ext cx="6121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200" baseline="30000" dirty="0">
                <a:latin typeface="Arial" charset="0"/>
                <a:cs typeface="Arial" charset="0"/>
              </a:rPr>
              <a:t>14</a:t>
            </a:r>
            <a:r>
              <a:rPr lang="ru-RU" sz="1200" dirty="0">
                <a:latin typeface="+mn-lt"/>
                <a:cs typeface="+mn-cs"/>
              </a:rPr>
              <a:t> после выхода хозяйствующего субъекта на проектную мощность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8</a:t>
            </a:r>
          </a:p>
        </p:txBody>
      </p:sp>
      <p:sp>
        <p:nvSpPr>
          <p:cNvPr id="2367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572250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90199956-E97C-41E5-B263-6281701F5284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/>
        </p:nvGraphicFramePr>
        <p:xfrm>
          <a:off x="250825" y="1196975"/>
          <a:ext cx="8713788" cy="2835275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Оператор мониторинга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9</a:t>
            </a:r>
          </a:p>
        </p:txBody>
      </p:sp>
      <p:sp>
        <p:nvSpPr>
          <p:cNvPr id="2462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91F6694-9A18-40A1-A145-03C45D2ACF71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24581</TotalTime>
  <Words>685</Words>
  <Application>Microsoft Office PowerPoint</Application>
  <PresentationFormat>Экран (4:3)</PresentationFormat>
  <Paragraphs>237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Franklin Gothic Medium</vt:lpstr>
      <vt:lpstr>Franklin Gothic Book</vt:lpstr>
      <vt:lpstr>Wingdings 2</vt:lpstr>
      <vt:lpstr>Calibri</vt:lpstr>
      <vt:lpstr>Wingdings</vt:lpstr>
      <vt:lpstr>Times New Roman</vt:lpstr>
      <vt:lpstr>Трек</vt:lpstr>
      <vt:lpstr>Презентация проекта «Наименование проекта»  (необходимо начинать со слов, выражающих действие, далее указывается объект или сфера воздействия, завершать рекомендуется указанием территории реализации проекта)</vt:lpstr>
      <vt:lpstr>Введение в предметную область (описание ситуации «как есть») </vt:lpstr>
      <vt:lpstr>Цель и результат проекта</vt:lpstr>
      <vt:lpstr>Введение в предметную область (описание ситуации «как будет») </vt:lpstr>
      <vt:lpstr>Основные блоки работ проекта</vt:lpstr>
      <vt:lpstr>Бюджет проекта</vt:lpstr>
      <vt:lpstr>Формы участия области в реализации проекта</vt:lpstr>
      <vt:lpstr>Показатели социальной, БЮДЖЕТНОЙ и экономической эффективности проекта </vt:lpstr>
      <vt:lpstr>Команда проекта</vt:lpstr>
      <vt:lpstr>Контактные данные:  </vt:lpstr>
    </vt:vector>
  </TitlesOfParts>
  <Company>GUP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Andrey</cp:lastModifiedBy>
  <cp:revision>836</cp:revision>
  <cp:lastPrinted>2014-11-10T08:00:40Z</cp:lastPrinted>
  <dcterms:created xsi:type="dcterms:W3CDTF">2010-02-20T13:06:54Z</dcterms:created>
  <dcterms:modified xsi:type="dcterms:W3CDTF">2016-12-20T13:14:05Z</dcterms:modified>
</cp:coreProperties>
</file>