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08" r:id="rId1"/>
  </p:sldMasterIdLst>
  <p:notesMasterIdLst>
    <p:notesMasterId r:id="rId10"/>
  </p:notesMasterIdLst>
  <p:handoutMasterIdLst>
    <p:handoutMasterId r:id="rId11"/>
  </p:handoutMasterIdLst>
  <p:sldIdLst>
    <p:sldId id="278" r:id="rId2"/>
    <p:sldId id="873" r:id="rId3"/>
    <p:sldId id="856" r:id="rId4"/>
    <p:sldId id="843" r:id="rId5"/>
    <p:sldId id="858" r:id="rId6"/>
    <p:sldId id="859" r:id="rId7"/>
    <p:sldId id="862" r:id="rId8"/>
    <p:sldId id="861" r:id="rId9"/>
  </p:sldIdLst>
  <p:sldSz cx="12599988" cy="86407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34" userDrawn="1">
          <p15:clr>
            <a:srgbClr val="A4A3A4"/>
          </p15:clr>
        </p15:guide>
        <p15:guide id="2" pos="226" userDrawn="1">
          <p15:clr>
            <a:srgbClr val="A4A3A4"/>
          </p15:clr>
        </p15:guide>
        <p15:guide id="3" orient="horz" pos="5194" userDrawn="1">
          <p15:clr>
            <a:srgbClr val="A4A3A4"/>
          </p15:clr>
        </p15:guide>
        <p15:guide id="4" orient="horz" pos="340" userDrawn="1">
          <p15:clr>
            <a:srgbClr val="A4A3A4"/>
          </p15:clr>
        </p15:guide>
        <p15:guide id="5" orient="horz" pos="23" userDrawn="1">
          <p15:clr>
            <a:srgbClr val="A4A3A4"/>
          </p15:clr>
        </p15:guide>
        <p15:guide id="6" pos="7733" userDrawn="1">
          <p15:clr>
            <a:srgbClr val="A4A3A4"/>
          </p15:clr>
        </p15:guide>
        <p15:guide id="7" pos="521" userDrawn="1">
          <p15:clr>
            <a:srgbClr val="A4A3A4"/>
          </p15:clr>
        </p15:guide>
        <p15:guide id="8" pos="5443" userDrawn="1">
          <p15:clr>
            <a:srgbClr val="A4A3A4"/>
          </p15:clr>
        </p15:guide>
        <p15:guide id="9" orient="horz" pos="5239" userDrawn="1">
          <p15:clr>
            <a:srgbClr val="A4A3A4"/>
          </p15:clr>
        </p15:guide>
        <p15:guide id="11" orient="horz" pos="4695" userDrawn="1">
          <p15:clr>
            <a:srgbClr val="A4A3A4"/>
          </p15:clr>
        </p15:guide>
        <p15:guide id="12" orient="horz" pos="44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Ярмонова Татьяна Юрьевна" initials="ЯТЮ" lastIdx="5" clrIdx="0">
    <p:extLst>
      <p:ext uri="{19B8F6BF-5375-455C-9EA6-DF929625EA0E}">
        <p15:presenceInfo xmlns:p15="http://schemas.microsoft.com/office/powerpoint/2012/main" xmlns="" userId="S-1-5-21-2509222527-3473664192-1900209780-61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ED7D31"/>
    <a:srgbClr val="BED1EA"/>
    <a:srgbClr val="D2DEEF"/>
    <a:srgbClr val="E7EEF7"/>
    <a:srgbClr val="B0C8E6"/>
    <a:srgbClr val="9DBCE1"/>
    <a:srgbClr val="88B0DC"/>
    <a:srgbClr val="6CA2D7"/>
    <a:srgbClr val="5897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67" autoAdjust="0"/>
    <p:restoredTop sz="97292" autoAdjust="0"/>
  </p:normalViewPr>
  <p:slideViewPr>
    <p:cSldViewPr snapToGrid="0">
      <p:cViewPr>
        <p:scale>
          <a:sx n="99" d="100"/>
          <a:sy n="99" d="100"/>
        </p:scale>
        <p:origin x="-1284" y="-30"/>
      </p:cViewPr>
      <p:guideLst>
        <p:guide orient="horz" pos="1134"/>
        <p:guide orient="horz" pos="5194"/>
        <p:guide orient="horz" pos="340"/>
        <p:guide orient="horz" pos="23"/>
        <p:guide orient="horz" pos="5239"/>
        <p:guide orient="horz" pos="4695"/>
        <p:guide orient="horz" pos="4468"/>
        <p:guide pos="226"/>
        <p:guide pos="7733"/>
        <p:guide pos="521"/>
        <p:guide pos="54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FS01\FileServer\&#1044;&#1077;&#1087;&#1072;&#1088;&#1090;&#1072;&#1084;&#1077;&#1085;&#1090;%20&#1059;&#1056;\&#1044;&#1045;&#1055;&#1040;&#1056;&#1058;&#1040;&#1052;&#1045;&#1053;&#1058;%20&#1048;&#1053;&#1042;&#1045;&#1057;&#1058;&#1048;&#1062;&#1048;&#1054;&#1053;&#1053;&#1067;&#1061;%20&#1055;&#1056;&#1054;&#1045;&#1050;&#1058;&#1054;&#1042;\&#1048;&#1053;&#1042;&#1045;&#1057;&#1058;&#1055;&#1056;&#1054;&#1045;&#1050;&#1058;&#1067;\&#1044;&#1053;&#1045;&#1042;&#1053;&#1048;&#1050;%20&#1055;&#1056;&#1054;&#1045;&#1050;&#1058;&#1054;&#104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287534753319171"/>
          <c:y val="0.32663634444245943"/>
          <c:w val="0.19130286097093299"/>
          <c:h val="0.48916982012669685"/>
        </c:manualLayout>
      </c:layout>
      <c:pieChart>
        <c:varyColors val="1"/>
        <c:ser>
          <c:idx val="0"/>
          <c:order val="0"/>
          <c:tx>
            <c:strRef>
              <c:f>презентация!$E$2</c:f>
              <c:strCache>
                <c:ptCount val="1"/>
                <c:pt idx="0">
                  <c:v>Объем гарантийной поддержки, млн рублей</c:v>
                </c:pt>
              </c:strCache>
            </c:strRef>
          </c:tx>
          <c:spPr>
            <a:ln w="6350"/>
          </c:spPr>
          <c:dPt>
            <c:idx val="0"/>
            <c:bubble3D val="0"/>
            <c:spPr>
              <a:solidFill>
                <a:srgbClr val="1F4E79"/>
              </a:solidFill>
              <a:ln w="63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03A-4485-ACC0-6BD7FACAD612}"/>
              </c:ext>
            </c:extLst>
          </c:dPt>
          <c:dPt>
            <c:idx val="1"/>
            <c:bubble3D val="0"/>
            <c:spPr>
              <a:solidFill>
                <a:srgbClr val="3A658D"/>
              </a:solidFill>
              <a:ln w="63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03A-4485-ACC0-6BD7FACAD612}"/>
              </c:ext>
            </c:extLst>
          </c:dPt>
          <c:dPt>
            <c:idx val="2"/>
            <c:bubble3D val="0"/>
            <c:spPr>
              <a:solidFill>
                <a:srgbClr val="41729D"/>
              </a:solidFill>
              <a:ln w="63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03A-4485-ACC0-6BD7FACAD612}"/>
              </c:ext>
            </c:extLst>
          </c:dPt>
          <c:dPt>
            <c:idx val="3"/>
            <c:bubble3D val="0"/>
            <c:spPr>
              <a:solidFill>
                <a:srgbClr val="487CAC"/>
              </a:solidFill>
              <a:ln w="63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03A-4485-ACC0-6BD7FACAD612}"/>
              </c:ext>
            </c:extLst>
          </c:dPt>
          <c:dPt>
            <c:idx val="4"/>
            <c:bubble3D val="0"/>
            <c:spPr>
              <a:solidFill>
                <a:srgbClr val="4E86B9"/>
              </a:solidFill>
              <a:ln w="63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03A-4485-ACC0-6BD7FACAD612}"/>
              </c:ext>
            </c:extLst>
          </c:dPt>
          <c:dPt>
            <c:idx val="5"/>
            <c:bubble3D val="0"/>
            <c:spPr>
              <a:solidFill>
                <a:srgbClr val="538EC4"/>
              </a:solidFill>
              <a:ln w="63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03A-4485-ACC0-6BD7FACAD612}"/>
              </c:ext>
            </c:extLst>
          </c:dPt>
          <c:dPt>
            <c:idx val="6"/>
            <c:bubble3D val="0"/>
            <c:spPr>
              <a:solidFill>
                <a:srgbClr val="5897CF"/>
              </a:solidFill>
              <a:ln w="63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03A-4485-ACC0-6BD7FACAD612}"/>
              </c:ext>
            </c:extLst>
          </c:dPt>
          <c:dPt>
            <c:idx val="7"/>
            <c:bubble3D val="0"/>
            <c:spPr>
              <a:solidFill>
                <a:srgbClr val="6CA2D7"/>
              </a:solidFill>
              <a:ln w="63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203A-4485-ACC0-6BD7FACAD612}"/>
              </c:ext>
            </c:extLst>
          </c:dPt>
          <c:dPt>
            <c:idx val="8"/>
            <c:bubble3D val="0"/>
            <c:spPr>
              <a:solidFill>
                <a:srgbClr val="88B0DC"/>
              </a:solidFill>
              <a:ln w="63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203A-4485-ACC0-6BD7FACAD612}"/>
              </c:ext>
            </c:extLst>
          </c:dPt>
          <c:dPt>
            <c:idx val="9"/>
            <c:bubble3D val="0"/>
            <c:spPr>
              <a:solidFill>
                <a:srgbClr val="9DBCE1"/>
              </a:solidFill>
              <a:ln w="63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203A-4485-ACC0-6BD7FACAD612}"/>
              </c:ext>
            </c:extLst>
          </c:dPt>
          <c:dPt>
            <c:idx val="10"/>
            <c:bubble3D val="0"/>
            <c:spPr>
              <a:solidFill>
                <a:srgbClr val="B0C8E6"/>
              </a:solidFill>
              <a:ln w="63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203A-4485-ACC0-6BD7FACAD612}"/>
              </c:ext>
            </c:extLst>
          </c:dPt>
          <c:dPt>
            <c:idx val="11"/>
            <c:bubble3D val="0"/>
            <c:spPr>
              <a:solidFill>
                <a:srgbClr val="E7EEF7"/>
              </a:solidFill>
              <a:ln w="63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203A-4485-ACC0-6BD7FACAD612}"/>
              </c:ext>
            </c:extLst>
          </c:dPt>
          <c:dPt>
            <c:idx val="12"/>
            <c:bubble3D val="0"/>
            <c:spPr>
              <a:solidFill>
                <a:srgbClr val="D2DEEF"/>
              </a:solidFill>
              <a:ln w="63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203A-4485-ACC0-6BD7FACAD612}"/>
              </c:ext>
            </c:extLst>
          </c:dPt>
          <c:dPt>
            <c:idx val="13"/>
            <c:bubble3D val="0"/>
            <c:spPr>
              <a:solidFill>
                <a:srgbClr val="BED1EA"/>
              </a:solidFill>
              <a:ln w="63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203A-4485-ACC0-6BD7FACAD612}"/>
              </c:ext>
            </c:extLst>
          </c:dPt>
          <c:dPt>
            <c:idx val="14"/>
            <c:bubble3D val="0"/>
            <c:spPr>
              <a:solidFill>
                <a:schemeClr val="accent5">
                  <a:tint val="54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203A-4485-ACC0-6BD7FACAD612}"/>
              </c:ext>
            </c:extLst>
          </c:dPt>
          <c:dPt>
            <c:idx val="15"/>
            <c:bubble3D val="0"/>
            <c:spPr>
              <a:solidFill>
                <a:schemeClr val="accent5">
                  <a:tint val="46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203A-4485-ACC0-6BD7FACAD612}"/>
              </c:ext>
            </c:extLst>
          </c:dPt>
          <c:dPt>
            <c:idx val="16"/>
            <c:bubble3D val="0"/>
            <c:spPr>
              <a:solidFill>
                <a:schemeClr val="accent5">
                  <a:tint val="38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203A-4485-ACC0-6BD7FACAD612}"/>
              </c:ext>
            </c:extLst>
          </c:dPt>
          <c:dLbls>
            <c:dLbl>
              <c:idx val="0"/>
              <c:layout>
                <c:manualLayout>
                  <c:x val="5.4537023202812493E-2"/>
                  <c:y val="1.730050714646557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Москва</a:t>
                    </a:r>
                    <a:r>
                      <a:rPr lang="ru-RU" baseline="0" dirty="0" smtClean="0"/>
                      <a:t> и Московская обл.</a:t>
                    </a:r>
                  </a:p>
                  <a:p>
                    <a:r>
                      <a:rPr lang="ru-RU" baseline="0" dirty="0" smtClean="0"/>
                      <a:t>1 450 млн рублей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03A-4485-ACC0-6BD7FACAD612}"/>
                </c:ext>
                <c:ext xmlns:c15="http://schemas.microsoft.com/office/drawing/2012/chart" uri="{CE6537A1-D6FC-4f65-9D91-7224C49458BB}">
                  <c15:layout>
                    <c:manualLayout>
                      <c:w val="0.27805633141028313"/>
                      <c:h val="0.16603212810897539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2957043261444146"/>
                  <c:y val="-0.1451440704551496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Орловская обл.</a:t>
                    </a:r>
                  </a:p>
                  <a:p>
                    <a:r>
                      <a:rPr lang="ru-RU" dirty="0" smtClean="0"/>
                      <a:t>631</a:t>
                    </a:r>
                    <a:r>
                      <a:rPr lang="ru-RU" baseline="0" dirty="0" smtClean="0"/>
                      <a:t> млн рублей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03A-4485-ACC0-6BD7FACAD612}"/>
                </c:ext>
                <c:ext xmlns:c15="http://schemas.microsoft.com/office/drawing/2012/chart" uri="{CE6537A1-D6FC-4f65-9D91-7224C49458BB}">
                  <c15:layout>
                    <c:manualLayout>
                      <c:w val="0.17770275171669578"/>
                      <c:h val="0.16656765357784864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7495711182020551"/>
                  <c:y val="-0.1121410846762784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03A-4485-ACC0-6BD7FACAD612}"/>
                </c:ext>
                <c:ext xmlns:c15="http://schemas.microsoft.com/office/drawing/2012/chart" uri="{CE6537A1-D6FC-4f65-9D91-7224C49458BB}">
                  <c15:layout>
                    <c:manualLayout>
                      <c:w val="0.18386027160236301"/>
                      <c:h val="0.13553495703401805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13318889825897096"/>
                  <c:y val="-6.321636682084225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03A-4485-ACC0-6BD7FACAD61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9621950368650495"/>
                  <c:y val="3.570796637942888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03A-4485-ACC0-6BD7FACAD612}"/>
                </c:ext>
                <c:ext xmlns:c15="http://schemas.microsoft.com/office/drawing/2012/chart" uri="{CE6537A1-D6FC-4f65-9D91-7224C49458BB}">
                  <c15:layout>
                    <c:manualLayout>
                      <c:w val="0.14835754247464092"/>
                      <c:h val="0.13553495703401805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7.9129276028134632E-2"/>
                  <c:y val="4.4928578083716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203A-4485-ACC0-6BD7FACAD612}"/>
                </c:ext>
                <c:ext xmlns:c15="http://schemas.microsoft.com/office/drawing/2012/chart" uri="{CE6537A1-D6FC-4f65-9D91-7224C49458BB}">
                  <c15:layout>
                    <c:manualLayout>
                      <c:w val="0.15717739865054595"/>
                      <c:h val="0.13553495703401805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-1.7106796025738662E-2"/>
                  <c:y val="5.377094554223119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203A-4485-ACC0-6BD7FACAD612}"/>
                </c:ext>
                <c:ext xmlns:c15="http://schemas.microsoft.com/office/drawing/2012/chart" uri="{CE6537A1-D6FC-4f65-9D91-7224C49458BB}">
                  <c15:layout>
                    <c:manualLayout>
                      <c:w val="0.16469185995202298"/>
                      <c:h val="0.13553495703401805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-0.13818208826178782"/>
                  <c:y val="0.1140062348328330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203A-4485-ACC0-6BD7FACAD61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317090850919839"/>
                  <c:y val="0.1598592674968949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Самарская обл.</a:t>
                    </a:r>
                  </a:p>
                  <a:p>
                    <a:r>
                      <a:rPr lang="ru-RU" dirty="0" smtClean="0"/>
                      <a:t>395</a:t>
                    </a:r>
                    <a:r>
                      <a:rPr lang="ru-RU" baseline="0" dirty="0" smtClean="0"/>
                      <a:t> млн рублей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203A-4485-ACC0-6BD7FACAD612}"/>
                </c:ext>
                <c:ext xmlns:c15="http://schemas.microsoft.com/office/drawing/2012/chart" uri="{CE6537A1-D6FC-4f65-9D91-7224C49458BB}">
                  <c15:layout>
                    <c:manualLayout>
                      <c:w val="0.1724080640977298"/>
                      <c:h val="0.13553495703401805"/>
                    </c:manualLayout>
                  </c15:layout>
                </c:ext>
              </c:extLst>
            </c:dLbl>
            <c:dLbl>
              <c:idx val="9"/>
              <c:layout>
                <c:manualLayout>
                  <c:x val="-0.13359678826440205"/>
                  <c:y val="0.1375090928207105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203A-4485-ACC0-6BD7FACAD61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0.18941470034887062"/>
                  <c:y val="3.594388821408021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Кировская обл.</a:t>
                    </a:r>
                  </a:p>
                  <a:p>
                    <a:r>
                      <a:rPr lang="ru-RU" dirty="0" smtClean="0"/>
                      <a:t>47</a:t>
                    </a:r>
                    <a:r>
                      <a:rPr lang="ru-RU" baseline="0" dirty="0" smtClean="0"/>
                      <a:t> млн рублей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203A-4485-ACC0-6BD7FACAD612}"/>
                </c:ext>
                <c:ext xmlns:c15="http://schemas.microsoft.com/office/drawing/2012/chart" uri="{CE6537A1-D6FC-4f65-9D91-7224C49458BB}">
                  <c15:layout>
                    <c:manualLayout>
                      <c:w val="0.15699705024215826"/>
                      <c:h val="0.13553495703401805"/>
                    </c:manualLayout>
                  </c15:layout>
                </c:ext>
              </c:extLst>
            </c:dLbl>
            <c:dLbl>
              <c:idx val="11"/>
              <c:layout>
                <c:manualLayout>
                  <c:x val="-0.13973461526675507"/>
                  <c:y val="-8.497203556949052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203A-4485-ACC0-6BD7FACAD612}"/>
                </c:ext>
                <c:ext xmlns:c15="http://schemas.microsoft.com/office/drawing/2012/chart" uri="{CE6537A1-D6FC-4f65-9D91-7224C49458BB}">
                  <c15:layout>
                    <c:manualLayout>
                      <c:w val="0.16523440604134265"/>
                      <c:h val="0.13553495703401805"/>
                    </c:manualLayout>
                  </c15:layout>
                </c:ext>
              </c:extLst>
            </c:dLbl>
            <c:dLbl>
              <c:idx val="12"/>
              <c:layout>
                <c:manualLayout>
                  <c:x val="-0.14157211126532987"/>
                  <c:y val="-0.1423719888979971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Приморский край</a:t>
                    </a:r>
                  </a:p>
                  <a:p>
                    <a:r>
                      <a:rPr lang="ru-RU" dirty="0" smtClean="0"/>
                      <a:t>874 млн</a:t>
                    </a:r>
                    <a:r>
                      <a:rPr lang="ru-RU" baseline="0" dirty="0" smtClean="0"/>
                      <a:t> рублей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203A-4485-ACC0-6BD7FACAD612}"/>
                </c:ext>
                <c:ext xmlns:c15="http://schemas.microsoft.com/office/drawing/2012/chart" uri="{CE6537A1-D6FC-4f65-9D91-7224C49458BB}">
                  <c15:layout>
                    <c:manualLayout>
                      <c:w val="0.18827707504085389"/>
                      <c:h val="0.11610303287775918"/>
                    </c:manualLayout>
                  </c15:layout>
                </c:ext>
              </c:extLst>
            </c:dLbl>
            <c:dLbl>
              <c:idx val="13"/>
              <c:layout>
                <c:manualLayout>
                  <c:x val="-0.14734887943647468"/>
                  <c:y val="-0.2255053727778684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203A-4485-ACC0-6BD7FACAD61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3.8342179895073901E-2"/>
                  <c:y val="-0.1888477355350425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203A-4485-ACC0-6BD7FACAD612}"/>
                </c:ext>
                <c:ext xmlns:c15="http://schemas.microsoft.com/office/drawing/2012/chart" uri="{CE6537A1-D6FC-4f65-9D91-7224C49458BB}">
                  <c15:layout>
                    <c:manualLayout>
                      <c:w val="0.19531300450635355"/>
                      <c:h val="0.18473919097616076"/>
                    </c:manualLayout>
                  </c15:layout>
                </c:ext>
              </c:extLst>
            </c:dLbl>
            <c:dLbl>
              <c:idx val="15"/>
              <c:layout>
                <c:manualLayout>
                  <c:x val="0.12277039030191306"/>
                  <c:y val="-0.190456021520174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F-203A-4485-ACC0-6BD7FACAD612}"/>
                </c:ext>
                <c:ext xmlns:c15="http://schemas.microsoft.com/office/drawing/2012/chart" uri="{CE6537A1-D6FC-4f65-9D91-7224C49458BB}">
                  <c15:layout>
                    <c:manualLayout>
                      <c:w val="0.20287662868176565"/>
                      <c:h val="0.12858722996138916"/>
                    </c:manualLayout>
                  </c15:layout>
                </c:ext>
              </c:extLst>
            </c:dLbl>
            <c:dLbl>
              <c:idx val="16"/>
              <c:layout>
                <c:manualLayout>
                  <c:x val="0.23662519842654173"/>
                  <c:y val="-8.30162777518016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1-203A-4485-ACC0-6BD7FACAD61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rgbClr val="1F4E79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презентация!$H$3:$H$19</c:f>
              <c:strCache>
                <c:ptCount val="17"/>
                <c:pt idx="0">
                  <c:v> Москва и Московская обл., 1410 млн рублей </c:v>
                </c:pt>
                <c:pt idx="1">
                  <c:v> Орловская обл., 495 млн рублей </c:v>
                </c:pt>
                <c:pt idx="2">
                  <c:v> Тамбовская обл., 375 млн рублей </c:v>
                </c:pt>
                <c:pt idx="3">
                  <c:v> Белгородская обл., 375 млн рублей </c:v>
                </c:pt>
                <c:pt idx="4">
                  <c:v> Тверская обл., 330 млн рублей </c:v>
                </c:pt>
                <c:pt idx="5">
                  <c:v> Калужская обл., 297 млн рублей </c:v>
                </c:pt>
                <c:pt idx="6">
                  <c:v> Липецкая обл., 227 млн рублей </c:v>
                </c:pt>
                <c:pt idx="7">
                  <c:v> Ленинградская обл., 792 млн рублей </c:v>
                </c:pt>
                <c:pt idx="8">
                  <c:v> Самарская обл., 396 млн рублей </c:v>
                </c:pt>
                <c:pt idx="9">
                  <c:v> Нижегородская обл., 295 млн рублей </c:v>
                </c:pt>
                <c:pt idx="10">
                  <c:v> Кировская обл., 48 млн рублей </c:v>
                </c:pt>
                <c:pt idx="11">
                  <c:v> Пермский край, 50 млн рублей </c:v>
                </c:pt>
                <c:pt idx="12">
                  <c:v> Приморский край, 499 млн рублей </c:v>
                </c:pt>
                <c:pt idx="13">
                  <c:v> Хабаровский край, 104 млн рублей </c:v>
                </c:pt>
                <c:pt idx="14">
                  <c:v> Краснодарский край, 499 млн рублей </c:v>
                </c:pt>
                <c:pt idx="15">
                  <c:v> Свердловская обл., 50 млн рублей </c:v>
                </c:pt>
                <c:pt idx="16">
                  <c:v> Новосибирская обл., 28 млн рублей </c:v>
                </c:pt>
              </c:strCache>
            </c:strRef>
          </c:cat>
          <c:val>
            <c:numRef>
              <c:f>презентация!$E$3:$E$19</c:f>
              <c:numCache>
                <c:formatCode>_-* #\ ##0_р_._-;\-* #\ ##0_р_._-;_-* "-"??_р_._-;_-@_-</c:formatCode>
                <c:ptCount val="17"/>
                <c:pt idx="0">
                  <c:v>1409.9265</c:v>
                </c:pt>
                <c:pt idx="1">
                  <c:v>495</c:v>
                </c:pt>
                <c:pt idx="2">
                  <c:v>375</c:v>
                </c:pt>
                <c:pt idx="3">
                  <c:v>375</c:v>
                </c:pt>
                <c:pt idx="4">
                  <c:v>330</c:v>
                </c:pt>
                <c:pt idx="5">
                  <c:v>297</c:v>
                </c:pt>
                <c:pt idx="6">
                  <c:v>227</c:v>
                </c:pt>
                <c:pt idx="7">
                  <c:v>792</c:v>
                </c:pt>
                <c:pt idx="8">
                  <c:v>395.10399999999993</c:v>
                </c:pt>
                <c:pt idx="9">
                  <c:v>295</c:v>
                </c:pt>
                <c:pt idx="10">
                  <c:v>47.073999999999998</c:v>
                </c:pt>
                <c:pt idx="11">
                  <c:v>49.95</c:v>
                </c:pt>
                <c:pt idx="12">
                  <c:v>499</c:v>
                </c:pt>
                <c:pt idx="13">
                  <c:v>103.67</c:v>
                </c:pt>
                <c:pt idx="14">
                  <c:v>499</c:v>
                </c:pt>
                <c:pt idx="15">
                  <c:v>49.95</c:v>
                </c:pt>
                <c:pt idx="16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203A-4485-ACC0-6BD7FACAD6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1F4E79"/>
          </a:solidFill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D71B2-C074-4B13-AB67-B32509399B4C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A3FB5-6A54-469C-AF8A-E30B739F1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9374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4A145-E748-45E6-9541-8C569DD64A2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7263" y="1241425"/>
            <a:ext cx="48831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FF0B7-6C7A-444D-BC86-99C02D584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1369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1pPr>
    <a:lvl2pPr marL="473934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2pPr>
    <a:lvl3pPr marL="947867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3pPr>
    <a:lvl4pPr marL="1421801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4pPr>
    <a:lvl5pPr marL="1895734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5pPr>
    <a:lvl6pPr marL="2369668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6pPr>
    <a:lvl7pPr marL="2843601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7pPr>
    <a:lvl8pPr marL="3317535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8pPr>
    <a:lvl9pPr marL="3791468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1466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147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978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674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7170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184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2844799" y="228781"/>
            <a:ext cx="9409903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>
              <a:lnSpc>
                <a:spcPct val="100000"/>
              </a:lnSpc>
              <a:defRPr lang="en-US" sz="2800" kern="1200" dirty="0" smtClean="0">
                <a:solidFill>
                  <a:srgbClr val="0070C0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1350" y="1319663"/>
            <a:ext cx="11903353" cy="7257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6000" tIns="36000" rIns="36000" bIns="36000"/>
          <a:lstStyle>
            <a:lvl1pPr marL="0" indent="0">
              <a:buNone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242962" indent="0">
              <a:buNone/>
              <a:defRPr>
                <a:solidFill>
                  <a:schemeClr val="tx1"/>
                </a:solidFill>
              </a:defRPr>
            </a:lvl3pPr>
            <a:lvl4pPr marL="476432" indent="0">
              <a:buNone/>
              <a:defRPr>
                <a:solidFill>
                  <a:schemeClr val="tx1"/>
                </a:solidFill>
              </a:defRPr>
            </a:lvl4pPr>
            <a:lvl5pPr marL="719391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50" y="69717"/>
            <a:ext cx="2235200" cy="101681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353264" y="1123564"/>
            <a:ext cx="1189116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898742" y="8008709"/>
            <a:ext cx="283499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0320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721">
          <p15:clr>
            <a:srgbClr val="FBAE40"/>
          </p15:clr>
        </p15:guide>
        <p15:guide id="2" pos="396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2844799" y="228781"/>
            <a:ext cx="9409903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>
              <a:lnSpc>
                <a:spcPct val="100000"/>
              </a:lnSpc>
              <a:defRPr lang="en-US" sz="2800" kern="1200" dirty="0" smtClean="0">
                <a:solidFill>
                  <a:srgbClr val="0070C0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1350" y="1319663"/>
            <a:ext cx="11903353" cy="7257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6000" tIns="36000" rIns="36000" bIns="36000"/>
          <a:lstStyle>
            <a:lvl1pPr marL="0" indent="0">
              <a:buNone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242962" indent="0">
              <a:buNone/>
              <a:defRPr>
                <a:solidFill>
                  <a:schemeClr val="tx1"/>
                </a:solidFill>
              </a:defRPr>
            </a:lvl3pPr>
            <a:lvl4pPr marL="476432" indent="0">
              <a:buNone/>
              <a:defRPr>
                <a:solidFill>
                  <a:schemeClr val="tx1"/>
                </a:solidFill>
              </a:defRPr>
            </a:lvl4pPr>
            <a:lvl5pPr marL="719391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50" y="69717"/>
            <a:ext cx="2235200" cy="1016815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 userDrawn="1"/>
        </p:nvCxnSpPr>
        <p:spPr>
          <a:xfrm>
            <a:off x="353264" y="1123564"/>
            <a:ext cx="1189116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898742" y="8008709"/>
            <a:ext cx="283499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05E221-E10C-40C7-8143-48F6241B2838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3952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391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23" r:id="rId2"/>
  </p:sldLayoutIdLst>
  <p:transition/>
  <p:timing>
    <p:tnLst>
      <p:par>
        <p:cTn id="1" dur="indefinite" restart="never" nodeType="tmRoot"/>
      </p:par>
    </p:tnLst>
  </p:timing>
  <p:hf sldNum="0" hdr="0" dt="0"/>
  <p:txStyles>
    <p:titleStyle>
      <a:lvl1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2pPr>
      <a:lvl3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3pPr>
      <a:lvl4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4pPr>
      <a:lvl5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5pPr>
      <a:lvl6pPr marL="546662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6pPr>
      <a:lvl7pPr marL="1093324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7pPr>
      <a:lvl8pPr marL="1639986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8pPr>
      <a:lvl9pPr marL="2186649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9pPr>
    </p:titleStyle>
    <p:bodyStyle>
      <a:lvl1pPr marL="457450" indent="-457450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  <a:ea typeface="+mn-ea"/>
          <a:cs typeface="+mn-cs"/>
        </a:defRPr>
      </a:lvl1pPr>
      <a:lvl2pPr marL="24296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</a:defRPr>
      </a:lvl2pPr>
      <a:lvl3pPr marL="476432" indent="-233471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272">
          <a:solidFill>
            <a:schemeClr val="tx1"/>
          </a:solidFill>
          <a:latin typeface="+mn-lt"/>
        </a:defRPr>
      </a:lvl3pPr>
      <a:lvl4pPr marL="71939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145">
          <a:solidFill>
            <a:schemeClr val="tx1"/>
          </a:solidFill>
          <a:latin typeface="+mn-lt"/>
        </a:defRPr>
      </a:lvl4pPr>
      <a:lvl5pPr marL="949067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5pPr>
      <a:lvl6pPr marL="1495728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6pPr>
      <a:lvl7pPr marL="2042391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7pPr>
      <a:lvl8pPr marL="258905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8pPr>
      <a:lvl9pPr marL="313571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1pPr>
      <a:lvl2pPr marL="546662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2pPr>
      <a:lvl3pPr marL="1093324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3pPr>
      <a:lvl4pPr marL="1639986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4pPr>
      <a:lvl5pPr marL="2186649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5pPr>
      <a:lvl6pPr marL="2733311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6pPr>
      <a:lvl7pPr marL="3279973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7pPr>
      <a:lvl8pPr marL="3826635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8pPr>
      <a:lvl9pPr marL="4373297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corpmsp.ru/informatsionno-marketingovaya-podderzhka/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corpmsp.ru/obespechenie-dostupa-k-goszakupka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hyperlink" Target="https://corpmsp.ru/finansovaya-podderzhka/" TargetMode="External"/><Relationship Id="rId5" Type="http://schemas.openxmlformats.org/officeDocument/2006/relationships/image" Target="../media/image4.png"/><Relationship Id="rId10" Type="http://schemas.openxmlformats.org/officeDocument/2006/relationships/hyperlink" Target="https://corpmsp.ru/pravovaya-podderzhka/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corpmsp.ru/imushchestvennaya-podderzhka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883557"/>
            <a:ext cx="12599988" cy="410296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3600" b="1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Поддержка субъектов малого и среднего предпринимательства,</a:t>
            </a:r>
          </a:p>
          <a:p>
            <a:pPr algn="ctr"/>
            <a:r>
              <a:rPr lang="ru-RU" sz="3600" b="1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реализующих стартап-проекты</a:t>
            </a:r>
            <a:endParaRPr lang="ru-RU" sz="3600" b="1" dirty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656" y="229506"/>
            <a:ext cx="6624713" cy="301364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568864" y="7786404"/>
            <a:ext cx="1462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1F4E79"/>
                </a:solidFill>
                <a:latin typeface="Arial Narrow" panose="020B0606020202030204" pitchFamily="34" charset="0"/>
              </a:rPr>
              <a:t>Москва, </a:t>
            </a:r>
            <a:r>
              <a:rPr lang="ru-RU" b="1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2019 </a:t>
            </a:r>
            <a:endParaRPr lang="ru-RU" dirty="0">
              <a:solidFill>
                <a:srgbClr val="1F4E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77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4799" y="143717"/>
            <a:ext cx="9409903" cy="698685"/>
          </a:xfrm>
          <a:noFill/>
        </p:spPr>
        <p:txBody>
          <a:bodyPr wrap="square" lIns="72000" tIns="36000" rIns="0" bIns="36000" rtlCol="0" anchor="t" anchorCtr="0">
            <a:noAutofit/>
          </a:bodyPr>
          <a:lstStyle/>
          <a:p>
            <a:pPr defTabSz="457200"/>
            <a:r>
              <a:rPr lang="ru-RU" dirty="0" smtClean="0">
                <a:solidFill>
                  <a:srgbClr val="1F4E79"/>
                </a:solidFill>
                <a:cs typeface="Arial" pitchFamily="34" charset="0"/>
              </a:rPr>
              <a:t>О Корпорации МСП</a:t>
            </a:r>
            <a:r>
              <a:rPr lang="ru-RU" dirty="0">
                <a:solidFill>
                  <a:srgbClr val="1F4E79"/>
                </a:solidFill>
                <a:cs typeface="Arial" pitchFamily="34" charset="0"/>
              </a:rPr>
              <a:t/>
            </a:r>
            <a:br>
              <a:rPr lang="ru-RU" dirty="0">
                <a:solidFill>
                  <a:srgbClr val="1F4E79"/>
                </a:solidFill>
                <a:cs typeface="Arial" pitchFamily="34" charset="0"/>
              </a:rPr>
            </a:br>
            <a:endParaRPr lang="ru-RU" sz="2400" b="0" dirty="0">
              <a:solidFill>
                <a:srgbClr val="5B9BD5">
                  <a:lumMod val="50000"/>
                </a:srgbClr>
              </a:solidFill>
              <a:cs typeface="Arial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74022" y="1786266"/>
            <a:ext cx="1603633" cy="2473780"/>
          </a:xfrm>
          <a:prstGeom prst="roundRect">
            <a:avLst>
              <a:gd name="adj" fmla="val 4144"/>
            </a:avLst>
          </a:prstGeom>
          <a:solidFill>
            <a:srgbClr val="1F4E7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1439863" marR="0" lvl="0" indent="0" defTabSz="91437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32093" y="4884266"/>
            <a:ext cx="5544000" cy="1368000"/>
          </a:xfrm>
          <a:prstGeom prst="roundRect">
            <a:avLst>
              <a:gd name="adj" fmla="val 4144"/>
            </a:avLst>
          </a:prstGeom>
          <a:solidFill>
            <a:schemeClr val="bg1">
              <a:lumMod val="95000"/>
            </a:schemeClr>
          </a:solidFill>
          <a:ln w="3175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ru-RU" sz="1400" b="1" dirty="0">
              <a:solidFill>
                <a:srgbClr val="1F4E79"/>
              </a:solidFill>
            </a:endParaRPr>
          </a:p>
        </p:txBody>
      </p:sp>
      <p:grpSp>
        <p:nvGrpSpPr>
          <p:cNvPr id="47" name="Группа 46"/>
          <p:cNvGrpSpPr/>
          <p:nvPr/>
        </p:nvGrpSpPr>
        <p:grpSpPr>
          <a:xfrm>
            <a:off x="301894" y="1548927"/>
            <a:ext cx="11894570" cy="2920553"/>
            <a:chOff x="637353" y="2344326"/>
            <a:chExt cx="11894570" cy="2867022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2483896" y="2344326"/>
              <a:ext cx="10048027" cy="2867022"/>
            </a:xfrm>
            <a:prstGeom prst="rect">
              <a:avLst/>
            </a:prstGeom>
          </p:spPr>
          <p:txBody>
            <a:bodyPr wrap="square" lIns="72000" tIns="0" rIns="36000" bIns="0" anchor="ctr">
              <a:noAutofit/>
            </a:bodyPr>
            <a:lstStyle/>
            <a:p>
              <a:pPr marL="285750" indent="-285750" algn="just" defTabSz="957263">
                <a:lnSpc>
                  <a:spcPct val="106000"/>
                </a:lnSpc>
                <a:spcBef>
                  <a:spcPts val="2400"/>
                </a:spcBef>
                <a:buFont typeface="Wingdings" panose="05000000000000000000" pitchFamily="2" charset="2"/>
                <a:buChar char="ü"/>
              </a:pPr>
              <a:r>
                <a:rPr lang="ru-RU" sz="1400" dirty="0" smtClean="0">
                  <a:solidFill>
                    <a:srgbClr val="1F4E79"/>
                  </a:solidFill>
                  <a:latin typeface="Arial Narrow" panose="020B0606020202030204" pitchFamily="34" charset="0"/>
                </a:rPr>
                <a:t>Корпорация МСП – </a:t>
              </a:r>
              <a:r>
                <a:rPr lang="ru-RU" sz="1400" b="1" dirty="0">
                  <a:solidFill>
                    <a:srgbClr val="1F4E79"/>
                  </a:solidFill>
                  <a:latin typeface="Arial Narrow" panose="020B0606020202030204" pitchFamily="34" charset="0"/>
                </a:rPr>
                <a:t>институт развития </a:t>
              </a:r>
              <a:r>
                <a:rPr lang="ru-RU" sz="1400" dirty="0">
                  <a:solidFill>
                    <a:srgbClr val="1F4E79"/>
                  </a:solidFill>
                  <a:latin typeface="Arial Narrow" panose="020B0606020202030204" pitchFamily="34" charset="0"/>
                </a:rPr>
                <a:t>в сфере малого и среднего </a:t>
              </a:r>
              <a:r>
                <a:rPr lang="ru-RU" sz="1400" dirty="0" smtClean="0">
                  <a:solidFill>
                    <a:srgbClr val="1F4E79"/>
                  </a:solidFill>
                  <a:latin typeface="Arial Narrow" panose="020B0606020202030204" pitchFamily="34" charset="0"/>
                </a:rPr>
                <a:t>предпринимательства, созданный на основании </a:t>
              </a:r>
              <a:r>
                <a:rPr lang="ru-RU" sz="1400" b="1" dirty="0" smtClean="0">
                  <a:solidFill>
                    <a:srgbClr val="1F4E79"/>
                  </a:solidFill>
                  <a:latin typeface="Arial Narrow" panose="020B0606020202030204" pitchFamily="34" charset="0"/>
                </a:rPr>
                <a:t>Указа Президента Российской Федерации от  05.06.2015 № 287 «О мерах по дальнейшему развитию малого и среднего предпринимательства» </a:t>
              </a:r>
              <a:r>
                <a:rPr lang="ru-RU" sz="1400" dirty="0" smtClean="0">
                  <a:solidFill>
                    <a:srgbClr val="1F4E79"/>
                  </a:solidFill>
                  <a:latin typeface="Arial Narrow" panose="020B0606020202030204" pitchFamily="34" charset="0"/>
                </a:rPr>
                <a:t>и осуществляющий деятельность в </a:t>
              </a:r>
              <a:r>
                <a:rPr lang="ru-RU" sz="1400" dirty="0">
                  <a:solidFill>
                    <a:srgbClr val="1F4E79"/>
                  </a:solidFill>
                  <a:latin typeface="Arial Narrow" panose="020B0606020202030204" pitchFamily="34" charset="0"/>
                </a:rPr>
                <a:t>соответствии с </a:t>
              </a:r>
              <a:r>
                <a:rPr lang="ru-RU" sz="1400" b="1" dirty="0">
                  <a:solidFill>
                    <a:srgbClr val="1F4E79"/>
                  </a:solidFill>
                  <a:latin typeface="Arial Narrow" panose="020B0606020202030204" pitchFamily="34" charset="0"/>
                </a:rPr>
                <a:t>Федеральным законом от 24.07.07 №209-ФЗ «О развитии малого и среднего предпринимательства в Российской Федерации</a:t>
              </a:r>
              <a:r>
                <a:rPr lang="ru-RU" sz="1400" b="1" dirty="0" smtClean="0">
                  <a:solidFill>
                    <a:srgbClr val="1F4E79"/>
                  </a:solidFill>
                  <a:latin typeface="Arial Narrow" panose="020B0606020202030204" pitchFamily="34" charset="0"/>
                </a:rPr>
                <a:t>»,</a:t>
              </a:r>
              <a:r>
                <a:rPr lang="ru-RU" sz="1400" dirty="0" smtClean="0">
                  <a:solidFill>
                    <a:srgbClr val="1F4E79"/>
                  </a:solidFill>
                  <a:latin typeface="Arial Narrow" panose="020B0606020202030204" pitchFamily="34" charset="0"/>
                </a:rPr>
                <a:t> в новом формате</a:t>
              </a:r>
              <a:r>
                <a:rPr lang="ru-RU" sz="1400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 </a:t>
              </a:r>
              <a:r>
                <a:rPr lang="ru-RU" sz="1400" b="1" kern="0" dirty="0">
                  <a:solidFill>
                    <a:srgbClr val="ED7D31"/>
                  </a:solidFill>
                  <a:latin typeface="Arial Narrow" panose="020B0606020202030204" pitchFamily="34" charset="0"/>
                </a:rPr>
                <a:t>начал работу с ноября 2015 </a:t>
              </a:r>
              <a:r>
                <a:rPr lang="ru-RU" sz="1400" b="1" kern="0" dirty="0" smtClean="0">
                  <a:solidFill>
                    <a:srgbClr val="ED7D31"/>
                  </a:solidFill>
                  <a:latin typeface="Arial Narrow" panose="020B0606020202030204" pitchFamily="34" charset="0"/>
                </a:rPr>
                <a:t>года*</a:t>
              </a:r>
              <a:endParaRPr lang="ru-RU" sz="1400" b="1" kern="0" dirty="0">
                <a:solidFill>
                  <a:srgbClr val="ED7D31"/>
                </a:solidFill>
                <a:latin typeface="Arial Narrow" panose="020B0606020202030204" pitchFamily="34" charset="0"/>
              </a:endParaRPr>
            </a:p>
            <a:p>
              <a:pPr marL="285750" indent="-285750" algn="just" defTabSz="957263">
                <a:lnSpc>
                  <a:spcPct val="106000"/>
                </a:lnSpc>
                <a:spcBef>
                  <a:spcPts val="1200"/>
                </a:spcBef>
                <a:buFont typeface="Wingdings" panose="05000000000000000000" pitchFamily="2" charset="2"/>
                <a:buChar char="ü"/>
              </a:pPr>
              <a:r>
                <a:rPr lang="ru-RU" sz="1400" dirty="0" smtClean="0">
                  <a:solidFill>
                    <a:srgbClr val="1F4E79"/>
                  </a:solidFill>
                  <a:latin typeface="Arial Narrow" panose="020B0606020202030204" pitchFamily="34" charset="0"/>
                </a:rPr>
                <a:t>Акционерами Корпорации МСП являются </a:t>
              </a:r>
              <a:r>
                <a:rPr lang="ru-RU" sz="1400" b="1" dirty="0" smtClean="0">
                  <a:solidFill>
                    <a:srgbClr val="1F4E79"/>
                  </a:solidFill>
                  <a:latin typeface="Arial Narrow" panose="020B0606020202030204" pitchFamily="34" charset="0"/>
                </a:rPr>
                <a:t>Российская Федерация </a:t>
              </a:r>
              <a:r>
                <a:rPr lang="ru-RU" sz="1400" dirty="0" smtClean="0">
                  <a:solidFill>
                    <a:srgbClr val="1F4E79"/>
                  </a:solidFill>
                  <a:latin typeface="Arial Narrow" panose="020B0606020202030204" pitchFamily="34" charset="0"/>
                </a:rPr>
                <a:t>(в </a:t>
              </a:r>
              <a:r>
                <a:rPr lang="ru-RU" sz="1400" dirty="0">
                  <a:solidFill>
                    <a:srgbClr val="1F4E79"/>
                  </a:solidFill>
                  <a:latin typeface="Arial Narrow" panose="020B0606020202030204" pitchFamily="34" charset="0"/>
                </a:rPr>
                <a:t>лице Федерального агентства по управлению государственным </a:t>
              </a:r>
              <a:r>
                <a:rPr lang="ru-RU" sz="1400" dirty="0" smtClean="0">
                  <a:solidFill>
                    <a:srgbClr val="1F4E79"/>
                  </a:solidFill>
                  <a:latin typeface="Arial Narrow" panose="020B0606020202030204" pitchFamily="34" charset="0"/>
                </a:rPr>
                <a:t>имуществом) и </a:t>
              </a:r>
              <a:r>
                <a:rPr lang="ru-RU" sz="1400" b="1" dirty="0" smtClean="0">
                  <a:solidFill>
                    <a:srgbClr val="1F4E79"/>
                  </a:solidFill>
                  <a:latin typeface="Arial Narrow" panose="020B0606020202030204" pitchFamily="34" charset="0"/>
                </a:rPr>
                <a:t>государственная корпорация «Банк </a:t>
              </a:r>
              <a:r>
                <a:rPr lang="ru-RU" sz="1400" b="1" dirty="0">
                  <a:solidFill>
                    <a:srgbClr val="1F4E79"/>
                  </a:solidFill>
                  <a:latin typeface="Arial Narrow" panose="020B0606020202030204" pitchFamily="34" charset="0"/>
                </a:rPr>
                <a:t>развития и внешнеэкономической </a:t>
              </a:r>
              <a:r>
                <a:rPr lang="ru-RU" sz="1400" b="1" dirty="0" smtClean="0">
                  <a:solidFill>
                    <a:srgbClr val="1F4E79"/>
                  </a:solidFill>
                  <a:latin typeface="Arial Narrow" panose="020B0606020202030204" pitchFamily="34" charset="0"/>
                </a:rPr>
                <a:t>деятельности (Внешэкономбанк)»</a:t>
              </a:r>
            </a:p>
            <a:p>
              <a:pPr marL="285750" indent="-285750" algn="just" defTabSz="957263">
                <a:lnSpc>
                  <a:spcPct val="106000"/>
                </a:lnSpc>
                <a:spcBef>
                  <a:spcPts val="1200"/>
                </a:spcBef>
                <a:buFont typeface="Wingdings" panose="05000000000000000000" pitchFamily="2" charset="2"/>
                <a:buChar char="ü"/>
              </a:pPr>
              <a:r>
                <a:rPr lang="ru-RU" sz="1400" dirty="0" smtClean="0">
                  <a:solidFill>
                    <a:srgbClr val="1F4E79"/>
                  </a:solidFill>
                  <a:latin typeface="Arial Narrow" panose="020B0606020202030204" pitchFamily="34" charset="0"/>
                </a:rPr>
                <a:t>Акционерное общество «Российский Банк поддержки малого и среднего предпринимательства</a:t>
              </a:r>
              <a:r>
                <a:rPr lang="ru-RU" sz="1400" b="1" dirty="0" smtClean="0">
                  <a:solidFill>
                    <a:srgbClr val="1F4E79"/>
                  </a:solidFill>
                  <a:latin typeface="Arial Narrow" panose="020B0606020202030204" pitchFamily="34" charset="0"/>
                </a:rPr>
                <a:t>»  (АО «МСП Банк») </a:t>
              </a:r>
              <a:r>
                <a:rPr lang="ru-RU" sz="1400" dirty="0" smtClean="0">
                  <a:solidFill>
                    <a:srgbClr val="1F4E79"/>
                  </a:solidFill>
                  <a:latin typeface="Arial Narrow" panose="020B0606020202030204" pitchFamily="34" charset="0"/>
                </a:rPr>
                <a:t>является                                     </a:t>
              </a:r>
              <a:r>
                <a:rPr lang="ru-RU" sz="1400" b="1" dirty="0" smtClean="0">
                  <a:solidFill>
                    <a:srgbClr val="1F4E79"/>
                  </a:solidFill>
                  <a:latin typeface="Arial Narrow" panose="020B0606020202030204" pitchFamily="34" charset="0"/>
                </a:rPr>
                <a:t>дочерним обществом Корпорации МСП  </a:t>
              </a:r>
              <a:endParaRPr lang="ru-RU" sz="1400" b="1" dirty="0">
                <a:solidFill>
                  <a:srgbClr val="1F4E79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637353" y="2638930"/>
              <a:ext cx="1709204" cy="61308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373"/>
              <a:r>
                <a:rPr lang="ru-RU" b="1" kern="0" dirty="0" smtClean="0">
                  <a:solidFill>
                    <a:prstClr val="white"/>
                  </a:solidFill>
                  <a:latin typeface="Arial Narrow" panose="020B0606020202030204" pitchFamily="34" charset="0"/>
                </a:rPr>
                <a:t>Ключевые факты</a:t>
              </a:r>
            </a:p>
          </p:txBody>
        </p:sp>
      </p:grpSp>
      <p:grpSp>
        <p:nvGrpSpPr>
          <p:cNvPr id="50" name="Group 632"/>
          <p:cNvGrpSpPr/>
          <p:nvPr/>
        </p:nvGrpSpPr>
        <p:grpSpPr>
          <a:xfrm>
            <a:off x="686879" y="2762352"/>
            <a:ext cx="933696" cy="1231619"/>
            <a:chOff x="10260013" y="4238625"/>
            <a:chExt cx="482600" cy="636588"/>
          </a:xfrm>
          <a:solidFill>
            <a:sysClr val="window" lastClr="FFFFFF"/>
          </a:solidFill>
        </p:grpSpPr>
        <p:sp>
          <p:nvSpPr>
            <p:cNvPr id="51" name="Freeform 859"/>
            <p:cNvSpPr>
              <a:spLocks noEditPoints="1"/>
            </p:cNvSpPr>
            <p:nvPr/>
          </p:nvSpPr>
          <p:spPr bwMode="auto">
            <a:xfrm>
              <a:off x="10260013" y="4238625"/>
              <a:ext cx="482600" cy="636588"/>
            </a:xfrm>
            <a:custGeom>
              <a:avLst/>
              <a:gdLst>
                <a:gd name="T0" fmla="*/ 149 w 165"/>
                <a:gd name="T1" fmla="*/ 218 h 218"/>
                <a:gd name="T2" fmla="*/ 17 w 165"/>
                <a:gd name="T3" fmla="*/ 218 h 218"/>
                <a:gd name="T4" fmla="*/ 0 w 165"/>
                <a:gd name="T5" fmla="*/ 202 h 218"/>
                <a:gd name="T6" fmla="*/ 0 w 165"/>
                <a:gd name="T7" fmla="*/ 16 h 218"/>
                <a:gd name="T8" fmla="*/ 17 w 165"/>
                <a:gd name="T9" fmla="*/ 0 h 218"/>
                <a:gd name="T10" fmla="*/ 149 w 165"/>
                <a:gd name="T11" fmla="*/ 0 h 218"/>
                <a:gd name="T12" fmla="*/ 165 w 165"/>
                <a:gd name="T13" fmla="*/ 16 h 218"/>
                <a:gd name="T14" fmla="*/ 165 w 165"/>
                <a:gd name="T15" fmla="*/ 202 h 218"/>
                <a:gd name="T16" fmla="*/ 149 w 165"/>
                <a:gd name="T17" fmla="*/ 218 h 218"/>
                <a:gd name="T18" fmla="*/ 17 w 165"/>
                <a:gd name="T19" fmla="*/ 12 h 218"/>
                <a:gd name="T20" fmla="*/ 12 w 165"/>
                <a:gd name="T21" fmla="*/ 16 h 218"/>
                <a:gd name="T22" fmla="*/ 12 w 165"/>
                <a:gd name="T23" fmla="*/ 202 h 218"/>
                <a:gd name="T24" fmla="*/ 17 w 165"/>
                <a:gd name="T25" fmla="*/ 206 h 218"/>
                <a:gd name="T26" fmla="*/ 149 w 165"/>
                <a:gd name="T27" fmla="*/ 206 h 218"/>
                <a:gd name="T28" fmla="*/ 153 w 165"/>
                <a:gd name="T29" fmla="*/ 202 h 218"/>
                <a:gd name="T30" fmla="*/ 153 w 165"/>
                <a:gd name="T31" fmla="*/ 16 h 218"/>
                <a:gd name="T32" fmla="*/ 149 w 165"/>
                <a:gd name="T33" fmla="*/ 12 h 218"/>
                <a:gd name="T34" fmla="*/ 17 w 165"/>
                <a:gd name="T35" fmla="*/ 12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5" h="218">
                  <a:moveTo>
                    <a:pt x="149" y="218"/>
                  </a:moveTo>
                  <a:cubicBezTo>
                    <a:pt x="17" y="218"/>
                    <a:pt x="17" y="218"/>
                    <a:pt x="17" y="218"/>
                  </a:cubicBezTo>
                  <a:cubicBezTo>
                    <a:pt x="8" y="218"/>
                    <a:pt x="0" y="211"/>
                    <a:pt x="0" y="20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8" y="0"/>
                    <a:pt x="165" y="7"/>
                    <a:pt x="165" y="16"/>
                  </a:cubicBezTo>
                  <a:cubicBezTo>
                    <a:pt x="165" y="202"/>
                    <a:pt x="165" y="202"/>
                    <a:pt x="165" y="202"/>
                  </a:cubicBezTo>
                  <a:cubicBezTo>
                    <a:pt x="165" y="211"/>
                    <a:pt x="158" y="218"/>
                    <a:pt x="149" y="218"/>
                  </a:cubicBezTo>
                  <a:close/>
                  <a:moveTo>
                    <a:pt x="17" y="12"/>
                  </a:moveTo>
                  <a:cubicBezTo>
                    <a:pt x="14" y="12"/>
                    <a:pt x="12" y="14"/>
                    <a:pt x="12" y="16"/>
                  </a:cubicBezTo>
                  <a:cubicBezTo>
                    <a:pt x="12" y="202"/>
                    <a:pt x="12" y="202"/>
                    <a:pt x="12" y="202"/>
                  </a:cubicBezTo>
                  <a:cubicBezTo>
                    <a:pt x="12" y="204"/>
                    <a:pt x="14" y="206"/>
                    <a:pt x="17" y="206"/>
                  </a:cubicBezTo>
                  <a:cubicBezTo>
                    <a:pt x="149" y="206"/>
                    <a:pt x="149" y="206"/>
                    <a:pt x="149" y="206"/>
                  </a:cubicBezTo>
                  <a:cubicBezTo>
                    <a:pt x="151" y="206"/>
                    <a:pt x="153" y="204"/>
                    <a:pt x="153" y="202"/>
                  </a:cubicBezTo>
                  <a:cubicBezTo>
                    <a:pt x="153" y="16"/>
                    <a:pt x="153" y="16"/>
                    <a:pt x="153" y="16"/>
                  </a:cubicBezTo>
                  <a:cubicBezTo>
                    <a:pt x="153" y="14"/>
                    <a:pt x="151" y="12"/>
                    <a:pt x="149" y="12"/>
                  </a:cubicBezTo>
                  <a:lnTo>
                    <a:pt x="17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02083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itchFamily="34" charset="0"/>
              </a:endParaRPr>
            </a:p>
          </p:txBody>
        </p:sp>
        <p:sp>
          <p:nvSpPr>
            <p:cNvPr id="52" name="Freeform 860"/>
            <p:cNvSpPr>
              <a:spLocks/>
            </p:cNvSpPr>
            <p:nvPr/>
          </p:nvSpPr>
          <p:spPr bwMode="auto">
            <a:xfrm>
              <a:off x="10344150" y="4519613"/>
              <a:ext cx="312738" cy="34925"/>
            </a:xfrm>
            <a:custGeom>
              <a:avLst/>
              <a:gdLst>
                <a:gd name="T0" fmla="*/ 101 w 107"/>
                <a:gd name="T1" fmla="*/ 12 h 12"/>
                <a:gd name="T2" fmla="*/ 6 w 107"/>
                <a:gd name="T3" fmla="*/ 12 h 12"/>
                <a:gd name="T4" fmla="*/ 0 w 107"/>
                <a:gd name="T5" fmla="*/ 6 h 12"/>
                <a:gd name="T6" fmla="*/ 6 w 107"/>
                <a:gd name="T7" fmla="*/ 0 h 12"/>
                <a:gd name="T8" fmla="*/ 101 w 107"/>
                <a:gd name="T9" fmla="*/ 0 h 12"/>
                <a:gd name="T10" fmla="*/ 107 w 107"/>
                <a:gd name="T11" fmla="*/ 6 h 12"/>
                <a:gd name="T12" fmla="*/ 101 w 107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2">
                  <a:moveTo>
                    <a:pt x="101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5" y="0"/>
                    <a:pt x="107" y="2"/>
                    <a:pt x="107" y="6"/>
                  </a:cubicBezTo>
                  <a:cubicBezTo>
                    <a:pt x="107" y="9"/>
                    <a:pt x="105" y="12"/>
                    <a:pt x="101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02083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itchFamily="34" charset="0"/>
              </a:endParaRPr>
            </a:p>
          </p:txBody>
        </p:sp>
        <p:sp>
          <p:nvSpPr>
            <p:cNvPr id="53" name="Freeform 861"/>
            <p:cNvSpPr>
              <a:spLocks/>
            </p:cNvSpPr>
            <p:nvPr/>
          </p:nvSpPr>
          <p:spPr bwMode="auto">
            <a:xfrm>
              <a:off x="10344150" y="4451350"/>
              <a:ext cx="312738" cy="36513"/>
            </a:xfrm>
            <a:custGeom>
              <a:avLst/>
              <a:gdLst>
                <a:gd name="T0" fmla="*/ 101 w 107"/>
                <a:gd name="T1" fmla="*/ 12 h 12"/>
                <a:gd name="T2" fmla="*/ 6 w 107"/>
                <a:gd name="T3" fmla="*/ 12 h 12"/>
                <a:gd name="T4" fmla="*/ 0 w 107"/>
                <a:gd name="T5" fmla="*/ 6 h 12"/>
                <a:gd name="T6" fmla="*/ 6 w 107"/>
                <a:gd name="T7" fmla="*/ 0 h 12"/>
                <a:gd name="T8" fmla="*/ 101 w 107"/>
                <a:gd name="T9" fmla="*/ 0 h 12"/>
                <a:gd name="T10" fmla="*/ 107 w 107"/>
                <a:gd name="T11" fmla="*/ 6 h 12"/>
                <a:gd name="T12" fmla="*/ 101 w 107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2">
                  <a:moveTo>
                    <a:pt x="101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5" y="0"/>
                    <a:pt x="107" y="2"/>
                    <a:pt x="107" y="6"/>
                  </a:cubicBezTo>
                  <a:cubicBezTo>
                    <a:pt x="107" y="9"/>
                    <a:pt x="105" y="12"/>
                    <a:pt x="101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02083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itchFamily="34" charset="0"/>
              </a:endParaRPr>
            </a:p>
          </p:txBody>
        </p:sp>
        <p:sp>
          <p:nvSpPr>
            <p:cNvPr id="54" name="Freeform 862"/>
            <p:cNvSpPr>
              <a:spLocks/>
            </p:cNvSpPr>
            <p:nvPr/>
          </p:nvSpPr>
          <p:spPr bwMode="auto">
            <a:xfrm>
              <a:off x="10344150" y="4384675"/>
              <a:ext cx="312738" cy="34925"/>
            </a:xfrm>
            <a:custGeom>
              <a:avLst/>
              <a:gdLst>
                <a:gd name="T0" fmla="*/ 101 w 107"/>
                <a:gd name="T1" fmla="*/ 12 h 12"/>
                <a:gd name="T2" fmla="*/ 6 w 107"/>
                <a:gd name="T3" fmla="*/ 12 h 12"/>
                <a:gd name="T4" fmla="*/ 0 w 107"/>
                <a:gd name="T5" fmla="*/ 6 h 12"/>
                <a:gd name="T6" fmla="*/ 6 w 107"/>
                <a:gd name="T7" fmla="*/ 0 h 12"/>
                <a:gd name="T8" fmla="*/ 101 w 107"/>
                <a:gd name="T9" fmla="*/ 0 h 12"/>
                <a:gd name="T10" fmla="*/ 107 w 107"/>
                <a:gd name="T11" fmla="*/ 6 h 12"/>
                <a:gd name="T12" fmla="*/ 101 w 107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2">
                  <a:moveTo>
                    <a:pt x="101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5" y="0"/>
                    <a:pt x="107" y="3"/>
                    <a:pt x="107" y="6"/>
                  </a:cubicBezTo>
                  <a:cubicBezTo>
                    <a:pt x="107" y="9"/>
                    <a:pt x="105" y="12"/>
                    <a:pt x="101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02083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itchFamily="34" charset="0"/>
              </a:endParaRPr>
            </a:p>
          </p:txBody>
        </p:sp>
        <p:sp>
          <p:nvSpPr>
            <p:cNvPr id="57" name="Freeform 863"/>
            <p:cNvSpPr>
              <a:spLocks/>
            </p:cNvSpPr>
            <p:nvPr/>
          </p:nvSpPr>
          <p:spPr bwMode="auto">
            <a:xfrm>
              <a:off x="10344150" y="4583113"/>
              <a:ext cx="312738" cy="34925"/>
            </a:xfrm>
            <a:custGeom>
              <a:avLst/>
              <a:gdLst>
                <a:gd name="T0" fmla="*/ 101 w 107"/>
                <a:gd name="T1" fmla="*/ 12 h 12"/>
                <a:gd name="T2" fmla="*/ 6 w 107"/>
                <a:gd name="T3" fmla="*/ 12 h 12"/>
                <a:gd name="T4" fmla="*/ 0 w 107"/>
                <a:gd name="T5" fmla="*/ 6 h 12"/>
                <a:gd name="T6" fmla="*/ 6 w 107"/>
                <a:gd name="T7" fmla="*/ 0 h 12"/>
                <a:gd name="T8" fmla="*/ 101 w 107"/>
                <a:gd name="T9" fmla="*/ 0 h 12"/>
                <a:gd name="T10" fmla="*/ 107 w 107"/>
                <a:gd name="T11" fmla="*/ 6 h 12"/>
                <a:gd name="T12" fmla="*/ 101 w 107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2">
                  <a:moveTo>
                    <a:pt x="101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5" y="0"/>
                    <a:pt x="107" y="3"/>
                    <a:pt x="107" y="6"/>
                  </a:cubicBezTo>
                  <a:cubicBezTo>
                    <a:pt x="107" y="9"/>
                    <a:pt x="105" y="12"/>
                    <a:pt x="101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02083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itchFamily="34" charset="0"/>
              </a:endParaRPr>
            </a:p>
          </p:txBody>
        </p:sp>
        <p:sp>
          <p:nvSpPr>
            <p:cNvPr id="58" name="Freeform 864"/>
            <p:cNvSpPr>
              <a:spLocks/>
            </p:cNvSpPr>
            <p:nvPr/>
          </p:nvSpPr>
          <p:spPr bwMode="auto">
            <a:xfrm>
              <a:off x="10344150" y="4651375"/>
              <a:ext cx="176213" cy="34925"/>
            </a:xfrm>
            <a:custGeom>
              <a:avLst/>
              <a:gdLst>
                <a:gd name="T0" fmla="*/ 54 w 60"/>
                <a:gd name="T1" fmla="*/ 12 h 12"/>
                <a:gd name="T2" fmla="*/ 6 w 60"/>
                <a:gd name="T3" fmla="*/ 12 h 12"/>
                <a:gd name="T4" fmla="*/ 0 w 60"/>
                <a:gd name="T5" fmla="*/ 6 h 12"/>
                <a:gd name="T6" fmla="*/ 6 w 60"/>
                <a:gd name="T7" fmla="*/ 0 h 12"/>
                <a:gd name="T8" fmla="*/ 54 w 60"/>
                <a:gd name="T9" fmla="*/ 0 h 12"/>
                <a:gd name="T10" fmla="*/ 60 w 60"/>
                <a:gd name="T11" fmla="*/ 6 h 12"/>
                <a:gd name="T12" fmla="*/ 54 w 6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12">
                  <a:moveTo>
                    <a:pt x="5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7" y="0"/>
                    <a:pt x="60" y="3"/>
                    <a:pt x="60" y="6"/>
                  </a:cubicBezTo>
                  <a:cubicBezTo>
                    <a:pt x="60" y="10"/>
                    <a:pt x="57" y="12"/>
                    <a:pt x="5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02083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itchFamily="34" charset="0"/>
              </a:endParaRPr>
            </a:p>
          </p:txBody>
        </p:sp>
      </p:grpSp>
      <p:sp>
        <p:nvSpPr>
          <p:cNvPr id="59" name="Скругленный прямоугольник 58"/>
          <p:cNvSpPr/>
          <p:nvPr/>
        </p:nvSpPr>
        <p:spPr>
          <a:xfrm>
            <a:off x="526772" y="6604166"/>
            <a:ext cx="5544000" cy="1368000"/>
          </a:xfrm>
          <a:prstGeom prst="roundRect">
            <a:avLst>
              <a:gd name="adj" fmla="val 4144"/>
            </a:avLst>
          </a:prstGeom>
          <a:solidFill>
            <a:schemeClr val="bg1">
              <a:lumMod val="95000"/>
            </a:schemeClr>
          </a:solidFill>
          <a:ln w="3175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ru-RU" sz="1400" b="1" dirty="0">
              <a:solidFill>
                <a:srgbClr val="1F4E79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6649236" y="4876864"/>
            <a:ext cx="5544000" cy="1368000"/>
          </a:xfrm>
          <a:prstGeom prst="roundRect">
            <a:avLst>
              <a:gd name="adj" fmla="val 4144"/>
            </a:avLst>
          </a:prstGeom>
          <a:solidFill>
            <a:schemeClr val="bg1">
              <a:lumMod val="95000"/>
            </a:schemeClr>
          </a:solidFill>
          <a:ln w="3175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ru-RU" sz="1400" b="1" dirty="0">
              <a:solidFill>
                <a:srgbClr val="1F4E79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259910" y="6737456"/>
            <a:ext cx="3810862" cy="813069"/>
          </a:xfrm>
          <a:prstGeom prst="rect">
            <a:avLst/>
          </a:prstGeom>
        </p:spPr>
        <p:txBody>
          <a:bodyPr wrap="square" lIns="144000" tIns="0" rIns="36000" bIns="0" anchor="ctr">
            <a:noAutofit/>
          </a:bodyPr>
          <a:lstStyle/>
          <a:p>
            <a:pPr defTabSz="957263"/>
            <a:r>
              <a:rPr lang="ru-RU" sz="2000" b="1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Маркетинговая </a:t>
            </a:r>
          </a:p>
          <a:p>
            <a:pPr defTabSz="957263"/>
            <a:r>
              <a:rPr lang="ru-RU" sz="2000" b="1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и информационная поддержка</a:t>
            </a:r>
            <a:endParaRPr lang="ru-RU" sz="2000" b="1" dirty="0">
              <a:solidFill>
                <a:srgbClr val="1F4E79"/>
              </a:solidFill>
              <a:latin typeface="Arial Narrow" panose="020B0606020202030204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8304906" y="4972851"/>
            <a:ext cx="3888330" cy="828778"/>
          </a:xfrm>
          <a:prstGeom prst="rect">
            <a:avLst/>
          </a:prstGeom>
        </p:spPr>
        <p:txBody>
          <a:bodyPr wrap="square" lIns="144000" tIns="0" rIns="36000" bIns="0" anchor="ctr">
            <a:noAutofit/>
          </a:bodyPr>
          <a:lstStyle/>
          <a:p>
            <a:pPr defTabSz="957263"/>
            <a:r>
              <a:rPr lang="ru-RU" sz="2000" b="1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Финансовая и гарантийная </a:t>
            </a:r>
            <a:r>
              <a:rPr lang="ru-RU" sz="2000" b="1" dirty="0">
                <a:solidFill>
                  <a:srgbClr val="1F4E79"/>
                </a:solidFill>
                <a:latin typeface="Arial Narrow" panose="020B0606020202030204" pitchFamily="34" charset="0"/>
              </a:rPr>
              <a:t>поддержка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2259909" y="4995256"/>
            <a:ext cx="3821506" cy="813069"/>
          </a:xfrm>
          <a:prstGeom prst="rect">
            <a:avLst/>
          </a:prstGeom>
        </p:spPr>
        <p:txBody>
          <a:bodyPr wrap="square" lIns="144000" tIns="0" rIns="36000" bIns="0" anchor="ctr">
            <a:noAutofit/>
          </a:bodyPr>
          <a:lstStyle/>
          <a:p>
            <a:pPr defTabSz="957263"/>
            <a:r>
              <a:rPr lang="ru-RU" sz="2000" b="1" dirty="0">
                <a:solidFill>
                  <a:srgbClr val="1F4E79"/>
                </a:solidFill>
                <a:latin typeface="Arial Narrow" panose="020B0606020202030204" pitchFamily="34" charset="0"/>
              </a:rPr>
              <a:t>Расширение доступа </a:t>
            </a:r>
            <a:r>
              <a:rPr lang="ru-RU" sz="2000" b="1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к закупкам компаний с государственным участием</a:t>
            </a:r>
            <a:endParaRPr lang="ru-RU" sz="2000" b="1" dirty="0">
              <a:solidFill>
                <a:srgbClr val="1F4E79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>
            <a:off x="437969" y="4720226"/>
            <a:ext cx="11772000" cy="1706"/>
          </a:xfrm>
          <a:prstGeom prst="line">
            <a:avLst/>
          </a:prstGeom>
          <a:noFill/>
          <a:ln w="6350" cap="flat" cmpd="sng" algn="ctr">
            <a:solidFill>
              <a:srgbClr val="1F4E79"/>
            </a:solidFill>
            <a:prstDash val="solid"/>
            <a:miter lim="800000"/>
          </a:ln>
          <a:effectLst/>
        </p:spPr>
      </p:cxnSp>
      <p:sp>
        <p:nvSpPr>
          <p:cNvPr id="65" name="Текст 2"/>
          <p:cNvSpPr txBox="1">
            <a:spLocks/>
          </p:cNvSpPr>
          <p:nvPr/>
        </p:nvSpPr>
        <p:spPr>
          <a:xfrm>
            <a:off x="464968" y="4284219"/>
            <a:ext cx="11884195" cy="369865"/>
          </a:xfrm>
          <a:prstGeom prst="rect">
            <a:avLst/>
          </a:prstGeom>
          <a:noFill/>
        </p:spPr>
        <p:txBody>
          <a:bodyPr vert="horz" lIns="0" tIns="0" rIns="0" bIns="0" rtlCol="0" anchor="b">
            <a:normAutofit/>
          </a:bodyPr>
          <a:lstStyle>
            <a:lvl1pPr marL="0" indent="0" algn="l" defTabSz="1152144" rtl="0" eaLnBrk="1" latinLnBrk="0" hangingPunct="1">
              <a:lnSpc>
                <a:spcPct val="90000"/>
              </a:lnSpc>
              <a:spcBef>
                <a:spcPts val="126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152144" rtl="0" eaLnBrk="1" latinLnBrk="0" hangingPunct="1">
              <a:lnSpc>
                <a:spcPct val="90000"/>
              </a:lnSpc>
              <a:spcBef>
                <a:spcPts val="630"/>
              </a:spcBef>
              <a:buFont typeface="Arial" panose="020B0604020202020204" pitchFamily="34" charset="0"/>
              <a:buNone/>
              <a:defRPr sz="3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2962" indent="0" algn="l" defTabSz="1152144" rtl="0" eaLnBrk="1" latinLnBrk="0" hangingPunct="1">
              <a:lnSpc>
                <a:spcPct val="90000"/>
              </a:lnSpc>
              <a:spcBef>
                <a:spcPts val="63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76432" indent="0" algn="l" defTabSz="1152144" rtl="0" eaLnBrk="1" latinLnBrk="0" hangingPunct="1">
              <a:lnSpc>
                <a:spcPct val="90000"/>
              </a:lnSpc>
              <a:spcBef>
                <a:spcPts val="630"/>
              </a:spcBef>
              <a:buFont typeface="Arial" panose="020B0604020202020204" pitchFamily="34" charset="0"/>
              <a:buNone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9391" indent="0" algn="l" defTabSz="1152144" rtl="0" eaLnBrk="1" latinLnBrk="0" hangingPunct="1">
              <a:lnSpc>
                <a:spcPct val="90000"/>
              </a:lnSpc>
              <a:spcBef>
                <a:spcPts val="630"/>
              </a:spcBef>
              <a:buFont typeface="Arial" panose="020B0604020202020204" pitchFamily="34" charset="0"/>
              <a:buNone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68396" indent="-288036" algn="l" defTabSz="1152144" rtl="0" eaLnBrk="1" latinLnBrk="0" hangingPunct="1">
              <a:lnSpc>
                <a:spcPct val="90000"/>
              </a:lnSpc>
              <a:spcBef>
                <a:spcPts val="630"/>
              </a:spcBef>
              <a:buFont typeface="Arial" panose="020B0604020202020204" pitchFamily="34" charset="0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744468" indent="-288036" algn="l" defTabSz="1152144" rtl="0" eaLnBrk="1" latinLnBrk="0" hangingPunct="1">
              <a:lnSpc>
                <a:spcPct val="90000"/>
              </a:lnSpc>
              <a:spcBef>
                <a:spcPts val="630"/>
              </a:spcBef>
              <a:buFont typeface="Arial" panose="020B0604020202020204" pitchFamily="34" charset="0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320540" indent="-288036" algn="l" defTabSz="1152144" rtl="0" eaLnBrk="1" latinLnBrk="0" hangingPunct="1">
              <a:lnSpc>
                <a:spcPct val="90000"/>
              </a:lnSpc>
              <a:spcBef>
                <a:spcPts val="630"/>
              </a:spcBef>
              <a:buFont typeface="Arial" panose="020B0604020202020204" pitchFamily="34" charset="0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96612" indent="-288036" algn="l" defTabSz="1152144" rtl="0" eaLnBrk="1" latinLnBrk="0" hangingPunct="1">
              <a:lnSpc>
                <a:spcPct val="90000"/>
              </a:lnSpc>
              <a:spcBef>
                <a:spcPts val="630"/>
              </a:spcBef>
              <a:buFont typeface="Arial" panose="020B0604020202020204" pitchFamily="34" charset="0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373">
              <a:spcBef>
                <a:spcPts val="0"/>
              </a:spcBef>
            </a:pPr>
            <a:r>
              <a:rPr lang="ru-RU" b="1" dirty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Основные виды поддержки субъектов МСП, оказываемые Корпорацией МСП</a:t>
            </a:r>
          </a:p>
        </p:txBody>
      </p:sp>
      <p:pic>
        <p:nvPicPr>
          <p:cNvPr id="66" name="Рисунок 6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7" t="12391" r="18534" b="27112"/>
          <a:stretch/>
        </p:blipFill>
        <p:spPr>
          <a:xfrm>
            <a:off x="641810" y="6848942"/>
            <a:ext cx="1307179" cy="584790"/>
          </a:xfrm>
          <a:prstGeom prst="rect">
            <a:avLst/>
          </a:prstGeom>
        </p:spPr>
      </p:pic>
      <p:sp>
        <p:nvSpPr>
          <p:cNvPr id="68" name="Скругленный прямоугольник 67"/>
          <p:cNvSpPr/>
          <p:nvPr/>
        </p:nvSpPr>
        <p:spPr>
          <a:xfrm>
            <a:off x="6649236" y="6604165"/>
            <a:ext cx="5544000" cy="1368000"/>
          </a:xfrm>
          <a:prstGeom prst="roundRect">
            <a:avLst>
              <a:gd name="adj" fmla="val 4144"/>
            </a:avLst>
          </a:prstGeom>
          <a:solidFill>
            <a:schemeClr val="bg1">
              <a:lumMod val="95000"/>
            </a:schemeClr>
          </a:solidFill>
          <a:ln w="3175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ru-RU" sz="1400" b="1" dirty="0">
              <a:solidFill>
                <a:srgbClr val="1F4E79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8304905" y="6686966"/>
            <a:ext cx="3888332" cy="828778"/>
          </a:xfrm>
          <a:prstGeom prst="rect">
            <a:avLst/>
          </a:prstGeom>
        </p:spPr>
        <p:txBody>
          <a:bodyPr wrap="square" lIns="144000" tIns="0" rIns="36000" bIns="0" anchor="ctr">
            <a:noAutofit/>
          </a:bodyPr>
          <a:lstStyle/>
          <a:p>
            <a:pPr defTabSz="957263"/>
            <a:r>
              <a:rPr lang="ru-RU" sz="2000" b="1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Имущественная</a:t>
            </a:r>
            <a:r>
              <a:rPr lang="ru-RU" sz="2000" b="1" dirty="0">
                <a:solidFill>
                  <a:srgbClr val="1F4E79"/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и консультационная поддержка, программы обучения </a:t>
            </a:r>
            <a:endParaRPr lang="ru-RU" sz="2000" b="1" dirty="0">
              <a:solidFill>
                <a:srgbClr val="1F4E79"/>
              </a:solidFill>
              <a:latin typeface="Arial Narrow" panose="020B0606020202030204" pitchFamily="34" charset="0"/>
            </a:endParaRPr>
          </a:p>
        </p:txBody>
      </p:sp>
      <p:pic>
        <p:nvPicPr>
          <p:cNvPr id="71" name="Рисунок 7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75706" y="5086417"/>
            <a:ext cx="1227111" cy="636310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2833" y="5077699"/>
            <a:ext cx="1226231" cy="645028"/>
          </a:xfrm>
          <a:prstGeom prst="rect">
            <a:avLst/>
          </a:prstGeom>
        </p:spPr>
      </p:pic>
      <p:pic>
        <p:nvPicPr>
          <p:cNvPr id="73" name="Рисунок 7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75706" y="6792903"/>
            <a:ext cx="1227111" cy="57918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75142" y="8004777"/>
            <a:ext cx="119740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 smtClean="0">
                <a:solidFill>
                  <a:srgbClr val="1F4E79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* Подробная информация о деятельности Корпорации представлена на официальном сайте в сети Интернет:</a:t>
            </a:r>
            <a:r>
              <a:rPr lang="en-US" sz="1200" b="1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www.corpmsp.ru</a:t>
            </a:r>
            <a:r>
              <a:rPr lang="ru-RU" sz="1200" b="1" dirty="0" smtClean="0">
                <a:solidFill>
                  <a:srgbClr val="1F4E79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6772" y="5974371"/>
            <a:ext cx="55439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hlinkClick r:id="rId7"/>
              </a:rPr>
              <a:t>corpmsp.ru/</a:t>
            </a:r>
            <a:r>
              <a:rPr lang="en-US" sz="1400" dirty="0" err="1" smtClean="0">
                <a:hlinkClick r:id="rId7"/>
              </a:rPr>
              <a:t>obespechenie</a:t>
            </a:r>
            <a:r>
              <a:rPr lang="en-US" sz="1400" dirty="0" smtClean="0">
                <a:hlinkClick r:id="rId7"/>
              </a:rPr>
              <a:t>-</a:t>
            </a:r>
            <a:r>
              <a:rPr lang="en-US" sz="1400" dirty="0" err="1" smtClean="0">
                <a:hlinkClick r:id="rId7"/>
              </a:rPr>
              <a:t>dostupa</a:t>
            </a:r>
            <a:r>
              <a:rPr lang="en-US" sz="1400" dirty="0" smtClean="0">
                <a:hlinkClick r:id="rId7"/>
              </a:rPr>
              <a:t>-k-</a:t>
            </a:r>
            <a:r>
              <a:rPr lang="en-US" sz="1400" dirty="0" err="1" smtClean="0">
                <a:hlinkClick r:id="rId7"/>
              </a:rPr>
              <a:t>goszakupkam</a:t>
            </a:r>
            <a:r>
              <a:rPr lang="en-US" sz="1400" dirty="0">
                <a:hlinkClick r:id="rId7"/>
              </a:rPr>
              <a:t>/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6773" y="7674953"/>
            <a:ext cx="55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hlinkClick r:id="rId8"/>
              </a:rPr>
              <a:t>corpmsp.ru/</a:t>
            </a:r>
            <a:r>
              <a:rPr lang="en-US" sz="1400" dirty="0" err="1" smtClean="0">
                <a:hlinkClick r:id="rId8"/>
              </a:rPr>
              <a:t>informatsionno-marketingovaya-podderzhka</a:t>
            </a:r>
            <a:r>
              <a:rPr lang="en-US" sz="1400" dirty="0">
                <a:hlinkClick r:id="rId8"/>
              </a:rPr>
              <a:t>/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649235" y="7524611"/>
            <a:ext cx="55440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hlinkClick r:id="rId9"/>
              </a:rPr>
              <a:t>corpmsp.ru/</a:t>
            </a:r>
            <a:r>
              <a:rPr lang="en-US" sz="1400" dirty="0" err="1" smtClean="0">
                <a:hlinkClick r:id="rId9"/>
              </a:rPr>
              <a:t>imushchestvennaya-podderzhka</a:t>
            </a:r>
            <a:r>
              <a:rPr lang="en-US" sz="1400" dirty="0">
                <a:hlinkClick r:id="rId9"/>
              </a:rPr>
              <a:t>/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59990" y="7707227"/>
            <a:ext cx="55440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hlinkClick r:id="rId10"/>
              </a:rPr>
              <a:t>corpmsp.ru/</a:t>
            </a:r>
            <a:r>
              <a:rPr lang="en-US" sz="1400" dirty="0" err="1" smtClean="0">
                <a:hlinkClick r:id="rId10"/>
              </a:rPr>
              <a:t>pravovaya-podderzhka</a:t>
            </a:r>
            <a:r>
              <a:rPr lang="en-US" sz="1400" dirty="0">
                <a:hlinkClick r:id="rId10"/>
              </a:rPr>
              <a:t>/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659990" y="5953393"/>
            <a:ext cx="55440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hlinkClick r:id="rId11"/>
              </a:rPr>
              <a:t>corpmsp.ru/</a:t>
            </a:r>
            <a:r>
              <a:rPr lang="en-US" sz="1400" dirty="0" err="1" smtClean="0">
                <a:hlinkClick r:id="rId11"/>
              </a:rPr>
              <a:t>finansovaya-podderzhka</a:t>
            </a:r>
            <a:r>
              <a:rPr lang="en-US" sz="1400" dirty="0">
                <a:hlinkClick r:id="rId11"/>
              </a:rPr>
              <a:t>/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55686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4799" y="143717"/>
            <a:ext cx="9409903" cy="1053310"/>
          </a:xfrm>
          <a:noFill/>
        </p:spPr>
        <p:txBody>
          <a:bodyPr wrap="square" lIns="72000" tIns="36000" rIns="0" bIns="36000" rtlCol="0" anchor="t" anchorCtr="0">
            <a:noAutofit/>
          </a:bodyPr>
          <a:lstStyle/>
          <a:p>
            <a:pPr defTabSz="457200"/>
            <a:r>
              <a:rPr lang="ru-RU" dirty="0">
                <a:solidFill>
                  <a:srgbClr val="1F4E79"/>
                </a:solidFill>
                <a:cs typeface="Arial" pitchFamily="34" charset="0"/>
              </a:rPr>
              <a:t>Финансовая поддержка высокотехнологичных и инновационных субъектов МСП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1225916" y="2045766"/>
            <a:ext cx="2997847" cy="141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1400" dirty="0" smtClean="0"/>
              <a:t>Гарантийная поддержка по кредитам, займам выданным субъектам МСП</a:t>
            </a:r>
          </a:p>
          <a:p>
            <a:r>
              <a:rPr lang="ru-RU" sz="1400" dirty="0" smtClean="0"/>
              <a:t>(Прямая гарантия для </a:t>
            </a:r>
            <a:r>
              <a:rPr lang="ru-RU" sz="1400" dirty="0" smtClean="0">
                <a:solidFill>
                  <a:srgbClr val="ED7D31"/>
                </a:solidFill>
              </a:rPr>
              <a:t>стартапов</a:t>
            </a:r>
            <a:r>
              <a:rPr lang="ru-RU" sz="1400" dirty="0" smtClean="0"/>
              <a:t>;</a:t>
            </a:r>
          </a:p>
          <a:p>
            <a:r>
              <a:rPr lang="ru-RU" sz="1400" dirty="0" smtClean="0"/>
              <a:t>Прямая гарантия для </a:t>
            </a:r>
            <a:r>
              <a:rPr lang="ru-RU" sz="1400" dirty="0" smtClean="0">
                <a:solidFill>
                  <a:srgbClr val="ED7D31"/>
                </a:solidFill>
              </a:rPr>
              <a:t>быстрорастущих инновационных, высокотехнологичных предприятий</a:t>
            </a:r>
            <a:r>
              <a:rPr lang="ru-RU" sz="1400" dirty="0" smtClean="0"/>
              <a:t>)</a:t>
            </a:r>
            <a:endParaRPr lang="ru-RU" sz="1400" dirty="0"/>
          </a:p>
        </p:txBody>
      </p:sp>
      <p:sp>
        <p:nvSpPr>
          <p:cNvPr id="18" name="Овал 17"/>
          <p:cNvSpPr/>
          <p:nvPr/>
        </p:nvSpPr>
        <p:spPr>
          <a:xfrm>
            <a:off x="580909" y="2507277"/>
            <a:ext cx="441064" cy="441064"/>
          </a:xfrm>
          <a:prstGeom prst="ellipse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</a:t>
            </a:r>
            <a:endParaRPr lang="ru-RU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 bwMode="auto">
          <a:xfrm>
            <a:off x="1223190" y="4230053"/>
            <a:ext cx="2854266" cy="1433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1500" dirty="0" smtClean="0"/>
              <a:t>Кредиты для </a:t>
            </a:r>
            <a:r>
              <a:rPr lang="ru-RU" sz="1600" dirty="0" smtClean="0">
                <a:solidFill>
                  <a:srgbClr val="ED7D31"/>
                </a:solidFill>
              </a:rPr>
              <a:t>стартапов;</a:t>
            </a:r>
          </a:p>
          <a:p>
            <a:r>
              <a:rPr lang="ru-RU" sz="1500" dirty="0"/>
              <a:t>Кредиты для </a:t>
            </a:r>
            <a:r>
              <a:rPr lang="ru-RU" sz="1600" dirty="0">
                <a:solidFill>
                  <a:srgbClr val="ED7D31"/>
                </a:solidFill>
              </a:rPr>
              <a:t>быстрорастущих инновационных, высокотехнологичных предприятий</a:t>
            </a:r>
            <a:endParaRPr lang="ru-RU" sz="1500" dirty="0"/>
          </a:p>
        </p:txBody>
      </p:sp>
      <p:sp>
        <p:nvSpPr>
          <p:cNvPr id="20" name="Овал 19"/>
          <p:cNvSpPr/>
          <p:nvPr/>
        </p:nvSpPr>
        <p:spPr>
          <a:xfrm>
            <a:off x="580711" y="4664030"/>
            <a:ext cx="441064" cy="441064"/>
          </a:xfrm>
          <a:prstGeom prst="ellipse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2</a:t>
            </a:r>
            <a:endParaRPr lang="ru-RU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1226099" y="6332927"/>
            <a:ext cx="2854266" cy="1435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ts val="1600"/>
              </a:lnSpc>
            </a:pPr>
            <a:r>
              <a:rPr lang="ru-RU" sz="1500" dirty="0" smtClean="0"/>
              <a:t>Предоставление долгосрочных инвестиционных займов, покупка  долей (акций) в уставном </a:t>
            </a:r>
            <a:r>
              <a:rPr lang="ru-RU" sz="1500" dirty="0"/>
              <a:t>капитале </a:t>
            </a:r>
            <a:r>
              <a:rPr lang="ru-RU" sz="1500" dirty="0">
                <a:solidFill>
                  <a:srgbClr val="ED7D31"/>
                </a:solidFill>
              </a:rPr>
              <a:t>высокотехнологичных, инновационных субъектов МСП </a:t>
            </a:r>
          </a:p>
        </p:txBody>
      </p:sp>
      <p:sp>
        <p:nvSpPr>
          <p:cNvPr id="22" name="Овал 21"/>
          <p:cNvSpPr/>
          <p:nvPr/>
        </p:nvSpPr>
        <p:spPr>
          <a:xfrm>
            <a:off x="576907" y="6813993"/>
            <a:ext cx="441064" cy="441064"/>
          </a:xfrm>
          <a:prstGeom prst="ellipse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3</a:t>
            </a:r>
            <a:endParaRPr lang="ru-RU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939707" y="2299216"/>
            <a:ext cx="1965603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6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Срок гарантии </a:t>
            </a:r>
            <a:r>
              <a:rPr lang="ru-RU" sz="1600" b="1" kern="0" dirty="0">
                <a:solidFill>
                  <a:srgbClr val="1F4E79"/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</a:t>
            </a:r>
            <a:endParaRPr lang="ru-RU" sz="1600" b="1" kern="0" dirty="0" smtClean="0">
              <a:solidFill>
                <a:srgbClr val="1F4E79"/>
              </a:solidFill>
              <a:latin typeface="Arial Narrow" panose="020B0606020202030204" pitchFamily="34" charset="0"/>
            </a:endParaRP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Размер гарантийного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покрытия </a:t>
            </a:r>
            <a:r>
              <a:rPr lang="ru-RU" sz="1600" b="1" kern="0" dirty="0" smtClean="0">
                <a:solidFill>
                  <a:srgbClr val="1F4E79"/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</a:t>
            </a:r>
            <a:endParaRPr lang="ru-RU" sz="1600" b="1" kern="0" dirty="0">
              <a:solidFill>
                <a:srgbClr val="1F4E79"/>
              </a:solidFill>
              <a:latin typeface="Arial Narrow" panose="020B0606020202030204" pitchFamily="34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260" y="2332047"/>
            <a:ext cx="288000" cy="288000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7268024" y="2197367"/>
            <a:ext cx="10166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5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до </a:t>
            </a:r>
            <a:r>
              <a:rPr lang="ru-RU" sz="24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15</a:t>
            </a:r>
            <a:r>
              <a:rPr lang="ru-RU" sz="15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 лет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272459" y="2695535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5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до </a:t>
            </a:r>
            <a:r>
              <a:rPr lang="ru-RU" sz="24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100</a:t>
            </a:r>
            <a:r>
              <a:rPr lang="ru-RU" sz="15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 %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947527" y="4489357"/>
            <a:ext cx="2390398" cy="16004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Процентная ставка </a:t>
            </a:r>
            <a:endParaRPr lang="ru-RU" sz="1600" b="1" kern="0" dirty="0" smtClean="0">
              <a:solidFill>
                <a:srgbClr val="1F4E79"/>
              </a:solidFill>
              <a:latin typeface="Arial Narrow" panose="020B0606020202030204" pitchFamily="34" charset="0"/>
              <a:sym typeface="Symbol" panose="05050102010706020507" pitchFamily="18" charset="2"/>
            </a:endParaRPr>
          </a:p>
          <a:p>
            <a:pPr marL="177800" indent="-177800" defTabSz="91437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kern="0" dirty="0">
                <a:solidFill>
                  <a:srgbClr val="1F4E79"/>
                </a:solidFill>
                <a:latin typeface="Arial Narrow" panose="020B0606020202030204" pitchFamily="34" charset="0"/>
              </a:rPr>
              <a:t>для</a:t>
            </a:r>
            <a:r>
              <a:rPr lang="ru-RU" sz="1400" b="1" kern="0" dirty="0">
                <a:solidFill>
                  <a:srgbClr val="1F4E79"/>
                </a:solidFill>
                <a:latin typeface="Arial Narrow" panose="020B0606020202030204" pitchFamily="34" charset="0"/>
              </a:rPr>
              <a:t> </a:t>
            </a:r>
            <a:r>
              <a:rPr lang="ru-RU" sz="1400" kern="0" dirty="0">
                <a:solidFill>
                  <a:srgbClr val="1F4E79"/>
                </a:solidFill>
                <a:latin typeface="Arial Narrow" panose="020B0606020202030204" pitchFamily="34" charset="0"/>
              </a:rPr>
              <a:t>малого </a:t>
            </a:r>
            <a:r>
              <a:rPr lang="ru-RU" sz="1400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бизнеса</a:t>
            </a:r>
          </a:p>
          <a:p>
            <a:pPr marL="177800" indent="-177800" defTabSz="91437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для среднего бизнеса</a:t>
            </a:r>
          </a:p>
          <a:p>
            <a:pPr marL="177800" indent="-177800" defTabSz="91437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kern="0" dirty="0">
                <a:solidFill>
                  <a:srgbClr val="1F4E79"/>
                </a:solidFill>
                <a:latin typeface="Arial Narrow" panose="020B0606020202030204" pitchFamily="34" charset="0"/>
              </a:rPr>
              <a:t>л</a:t>
            </a:r>
            <a:r>
              <a:rPr lang="ru-RU" sz="1400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ьготная ставка по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Программе Минэкономразвития</a:t>
            </a:r>
            <a:endParaRPr lang="ru-RU" sz="1400" kern="0" dirty="0">
              <a:solidFill>
                <a:srgbClr val="1F4E79"/>
              </a:solidFill>
              <a:latin typeface="Arial Narrow" panose="020B0606020202030204" pitchFamily="34" charset="0"/>
            </a:endParaRP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endParaRPr lang="ru-RU" sz="1600" kern="0" dirty="0" smtClean="0">
              <a:solidFill>
                <a:srgbClr val="1F4E79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4603913" y="4594435"/>
            <a:ext cx="288000" cy="288000"/>
          </a:xfrm>
          <a:prstGeom prst="ellipse">
            <a:avLst/>
          </a:prstGeom>
          <a:noFill/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%</a:t>
            </a:r>
            <a:endParaRPr lang="ru-RU" sz="1400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247554" y="4682531"/>
            <a:ext cx="7906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20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10,6 </a:t>
            </a:r>
            <a:r>
              <a:rPr lang="ru-RU" sz="15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%</a:t>
            </a:r>
            <a:endParaRPr lang="ru-RU" sz="1500" kern="0" dirty="0" smtClean="0">
              <a:solidFill>
                <a:srgbClr val="1F4E79"/>
              </a:solidFill>
              <a:latin typeface="Arial Narrow" panose="020B060602020203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259598" y="5680236"/>
            <a:ext cx="2392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5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от </a:t>
            </a:r>
            <a:r>
              <a:rPr lang="ru-RU" sz="2400" b="1" kern="0" dirty="0">
                <a:solidFill>
                  <a:srgbClr val="1F4E79"/>
                </a:solidFill>
                <a:latin typeface="Arial Narrow" panose="020B0606020202030204" pitchFamily="34" charset="0"/>
              </a:rPr>
              <a:t>3</a:t>
            </a:r>
            <a:r>
              <a:rPr lang="ru-RU" sz="15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 млн до </a:t>
            </a:r>
            <a:r>
              <a:rPr lang="ru-RU" sz="2400" b="1" kern="0" dirty="0">
                <a:solidFill>
                  <a:srgbClr val="1F4E79"/>
                </a:solidFill>
                <a:latin typeface="Arial Narrow" panose="020B0606020202030204" pitchFamily="34" charset="0"/>
              </a:rPr>
              <a:t>1</a:t>
            </a:r>
            <a:r>
              <a:rPr lang="ru-RU" sz="15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 млрд рублей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936769" y="5791304"/>
            <a:ext cx="157607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5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Размер кредита </a:t>
            </a:r>
            <a:r>
              <a:rPr lang="ru-RU" sz="1500" b="1" kern="0" dirty="0" smtClean="0">
                <a:solidFill>
                  <a:srgbClr val="1F4E79"/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</a:t>
            </a:r>
            <a:endParaRPr lang="ru-RU" sz="1500" b="1" kern="0" dirty="0" smtClean="0">
              <a:solidFill>
                <a:srgbClr val="1F4E79"/>
              </a:solidFill>
              <a:latin typeface="Arial Narrow" panose="020B0606020202030204" pitchFamily="34" charset="0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423" y="7348372"/>
            <a:ext cx="288000" cy="288000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7415725" y="7252415"/>
            <a:ext cx="1085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24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3 </a:t>
            </a:r>
            <a:r>
              <a:rPr lang="ru-RU" sz="2400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– </a:t>
            </a:r>
            <a:r>
              <a:rPr lang="ru-RU" sz="24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5 </a:t>
            </a:r>
            <a:r>
              <a:rPr lang="ru-RU" sz="15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лет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7258112" y="5009073"/>
            <a:ext cx="673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20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9,6 </a:t>
            </a:r>
            <a:r>
              <a:rPr lang="ru-RU" sz="15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%</a:t>
            </a:r>
            <a:endParaRPr lang="ru-RU" sz="1500" kern="0" dirty="0" smtClean="0">
              <a:solidFill>
                <a:srgbClr val="1F4E79"/>
              </a:solidFill>
              <a:latin typeface="Arial Narrow" panose="020B060602020203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959085" y="6955318"/>
            <a:ext cx="2357324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500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 </a:t>
            </a:r>
          </a:p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6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Срок инвестиций </a:t>
            </a:r>
            <a:r>
              <a:rPr lang="ru-RU" sz="1600" b="1" kern="0" dirty="0" smtClean="0">
                <a:solidFill>
                  <a:srgbClr val="1F4E79"/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</a:t>
            </a:r>
          </a:p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6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Размер инвестиций  </a:t>
            </a:r>
            <a:r>
              <a:rPr lang="ru-RU" sz="1600" b="1" kern="0" dirty="0" smtClean="0">
                <a:solidFill>
                  <a:srgbClr val="1F4E79"/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</a:t>
            </a:r>
            <a:endParaRPr lang="ru-RU" sz="1600" b="1" kern="0" dirty="0">
              <a:solidFill>
                <a:srgbClr val="1F4E79"/>
              </a:solidFill>
              <a:latin typeface="Arial Narrow" panose="020B0606020202030204" pitchFamily="34" charset="0"/>
              <a:sym typeface="Symbol" panose="05050102010706020507" pitchFamily="18" charset="2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947527" y="3726175"/>
            <a:ext cx="2892138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Цель:</a:t>
            </a:r>
          </a:p>
          <a:p>
            <a:pPr marL="285750" indent="-285750" defTabSz="91437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Инвестиционное кредитование</a:t>
            </a:r>
          </a:p>
          <a:p>
            <a:pPr marL="285750" indent="-285750" defTabSz="91437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На пополнение оборотных средств</a:t>
            </a:r>
          </a:p>
          <a:p>
            <a:pPr marL="285750" indent="-285750" defTabSz="91437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ru-RU" sz="1400" kern="0" dirty="0" smtClean="0">
              <a:solidFill>
                <a:srgbClr val="1F4E79"/>
              </a:solidFill>
              <a:latin typeface="Arial Narrow" panose="020B060602020203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9775700" y="2582894"/>
            <a:ext cx="22060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sz="1600" b="1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АО «Корпорация «МСП»</a:t>
            </a:r>
            <a:endParaRPr lang="ru-RU" sz="1600" b="1" dirty="0">
              <a:solidFill>
                <a:srgbClr val="1F4E79"/>
              </a:solidFill>
              <a:latin typeface="Arial Narrow" panose="020B060602020203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9775700" y="4712209"/>
            <a:ext cx="1547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sz="1600" b="1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АО «МСП Банк» </a:t>
            </a:r>
            <a:endParaRPr lang="ru-RU" sz="1600" b="1" dirty="0">
              <a:solidFill>
                <a:srgbClr val="1F4E79"/>
              </a:solidFill>
              <a:latin typeface="Arial Narrow" panose="020B060602020203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9730706" y="6885811"/>
            <a:ext cx="10438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sz="1600" b="1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АО «МИР»</a:t>
            </a:r>
            <a:endParaRPr lang="ru-RU" sz="1600" b="1" dirty="0">
              <a:solidFill>
                <a:srgbClr val="1F4E79"/>
              </a:solidFill>
              <a:latin typeface="Arial Narrow" panose="020B0606020202030204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959085" y="6091492"/>
            <a:ext cx="41248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endParaRPr lang="ru-RU" sz="1400" kern="0" dirty="0" smtClean="0">
              <a:solidFill>
                <a:srgbClr val="1F4E79"/>
              </a:solidFill>
              <a:latin typeface="Arial Narrow" panose="020B0606020202030204" pitchFamily="34" charset="0"/>
            </a:endParaRP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Цель: 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Инвестирование в проекты, получившие поддержку 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АО «Корпорации МСП», АО «МСП Банк», институтов развития</a:t>
            </a:r>
            <a:endParaRPr lang="ru-RU" sz="1200" kern="0" dirty="0" smtClean="0">
              <a:solidFill>
                <a:srgbClr val="1F4E79"/>
              </a:solidFill>
              <a:latin typeface="Arial Narrow" panose="020B060602020203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656576" y="7596748"/>
            <a:ext cx="1847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endParaRPr lang="ru-RU" sz="1500" b="1" kern="0" dirty="0" smtClean="0">
              <a:solidFill>
                <a:srgbClr val="1F4E79"/>
              </a:solidFill>
              <a:latin typeface="Arial Narrow" panose="020B0606020202030204" pitchFamily="34" charset="0"/>
            </a:endParaRPr>
          </a:p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endParaRPr lang="ru-RU" sz="1500" b="1" kern="0" dirty="0" smtClean="0">
              <a:solidFill>
                <a:srgbClr val="1F4E79"/>
              </a:solidFill>
              <a:latin typeface="Arial Narrow" panose="020B0606020202030204" pitchFamily="34" charset="0"/>
            </a:endParaRP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798" y="2813278"/>
            <a:ext cx="289327" cy="288000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588" y="5865623"/>
            <a:ext cx="216000" cy="216000"/>
          </a:xfrm>
          <a:prstGeom prst="rect">
            <a:avLst/>
          </a:prstGeom>
        </p:spPr>
      </p:pic>
      <p:sp>
        <p:nvSpPr>
          <p:cNvPr id="52" name="Заголовок 1"/>
          <p:cNvSpPr txBox="1">
            <a:spLocks/>
          </p:cNvSpPr>
          <p:nvPr/>
        </p:nvSpPr>
        <p:spPr bwMode="auto">
          <a:xfrm>
            <a:off x="4894335" y="1121256"/>
            <a:ext cx="3593053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2000" dirty="0" smtClean="0"/>
              <a:t>Условия</a:t>
            </a:r>
            <a:endParaRPr lang="ru-RU" sz="2000" dirty="0"/>
          </a:p>
        </p:txBody>
      </p:sp>
      <p:sp>
        <p:nvSpPr>
          <p:cNvPr id="53" name="Заголовок 1"/>
          <p:cNvSpPr txBox="1">
            <a:spLocks/>
          </p:cNvSpPr>
          <p:nvPr/>
        </p:nvSpPr>
        <p:spPr bwMode="auto">
          <a:xfrm>
            <a:off x="8996139" y="1131402"/>
            <a:ext cx="3593053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 defTabSz="914400"/>
            <a:r>
              <a:rPr lang="ru-RU" sz="2000" dirty="0" smtClean="0">
                <a:cs typeface="Arial" pitchFamily="34" charset="0"/>
              </a:rPr>
              <a:t>Центр компетенции</a:t>
            </a:r>
            <a:endParaRPr lang="ru-RU" sz="2000" dirty="0">
              <a:cs typeface="Arial" pitchFamily="34" charset="0"/>
            </a:endParaRPr>
          </a:p>
        </p:txBody>
      </p:sp>
      <p:sp>
        <p:nvSpPr>
          <p:cNvPr id="54" name="Заголовок 1"/>
          <p:cNvSpPr txBox="1">
            <a:spLocks/>
          </p:cNvSpPr>
          <p:nvPr/>
        </p:nvSpPr>
        <p:spPr bwMode="auto">
          <a:xfrm>
            <a:off x="727985" y="1110940"/>
            <a:ext cx="3593053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2000" dirty="0" smtClean="0"/>
              <a:t>Вид финансовой поддержки</a:t>
            </a:r>
            <a:endParaRPr lang="ru-RU" sz="20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7258294" y="5393335"/>
            <a:ext cx="7216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20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8,5 %</a:t>
            </a:r>
            <a:endParaRPr lang="ru-RU" sz="2000" kern="0" dirty="0" smtClean="0">
              <a:solidFill>
                <a:srgbClr val="1F4E79"/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934" y="3767990"/>
            <a:ext cx="288000" cy="288000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439" y="7796624"/>
            <a:ext cx="216000" cy="216000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88" y="6388963"/>
            <a:ext cx="288000" cy="288000"/>
          </a:xfrm>
          <a:prstGeom prst="rect">
            <a:avLst/>
          </a:prstGeom>
        </p:spPr>
      </p:pic>
      <p:sp>
        <p:nvSpPr>
          <p:cNvPr id="61" name="Прямоугольник 60"/>
          <p:cNvSpPr/>
          <p:nvPr/>
        </p:nvSpPr>
        <p:spPr>
          <a:xfrm>
            <a:off x="7415725" y="7637712"/>
            <a:ext cx="23567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5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от </a:t>
            </a:r>
            <a:r>
              <a:rPr lang="ru-RU" sz="24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50</a:t>
            </a:r>
            <a:r>
              <a:rPr lang="ru-RU" sz="15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 до </a:t>
            </a:r>
            <a:r>
              <a:rPr lang="ru-RU" sz="24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200</a:t>
            </a:r>
            <a:r>
              <a:rPr lang="ru-RU" sz="15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 млн рублей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8033" y="1948010"/>
            <a:ext cx="11856669" cy="1613356"/>
          </a:xfrm>
          <a:prstGeom prst="roundRect">
            <a:avLst>
              <a:gd name="adj" fmla="val 25335"/>
            </a:avLst>
          </a:prstGeom>
          <a:noFill/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413809" y="3658123"/>
            <a:ext cx="11856669" cy="2546825"/>
          </a:xfrm>
          <a:prstGeom prst="roundRect">
            <a:avLst/>
          </a:prstGeom>
          <a:noFill/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413897" y="6298524"/>
            <a:ext cx="11856669" cy="1858923"/>
          </a:xfrm>
          <a:prstGeom prst="roundRect">
            <a:avLst>
              <a:gd name="adj" fmla="val 21296"/>
            </a:avLst>
          </a:prstGeom>
          <a:noFill/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flipV="1">
            <a:off x="359569" y="1689622"/>
            <a:ext cx="11880000" cy="0"/>
          </a:xfrm>
          <a:prstGeom prst="line">
            <a:avLst/>
          </a:prstGeom>
          <a:ln w="19050"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4856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 wrap="square" lIns="72000" tIns="36000" rIns="0" bIns="36000" rtlCol="0" anchor="ctr" anchorCtr="0">
            <a:noAutofit/>
          </a:bodyPr>
          <a:lstStyle/>
          <a:p>
            <a:pPr defTabSz="457200"/>
            <a:r>
              <a:rPr lang="ru-RU" dirty="0">
                <a:solidFill>
                  <a:srgbClr val="5B9BD5">
                    <a:lumMod val="50000"/>
                  </a:srgbClr>
                </a:solidFill>
                <a:cs typeface="Arial" pitchFamily="34" charset="0"/>
              </a:rPr>
              <a:t>Прямая гарантия для стартапов</a:t>
            </a:r>
            <a:br>
              <a:rPr lang="ru-RU" dirty="0">
                <a:solidFill>
                  <a:srgbClr val="5B9BD5">
                    <a:lumMod val="50000"/>
                  </a:srgbClr>
                </a:solidFill>
                <a:cs typeface="Arial" pitchFamily="34" charset="0"/>
              </a:rPr>
            </a:br>
            <a:r>
              <a:rPr lang="ru-RU" sz="2400" b="0" dirty="0">
                <a:solidFill>
                  <a:srgbClr val="5B9BD5">
                    <a:lumMod val="50000"/>
                  </a:srgbClr>
                </a:solidFill>
                <a:cs typeface="Arial" pitchFamily="34" charset="0"/>
              </a:rPr>
              <a:t>Основные условия </a:t>
            </a:r>
            <a:r>
              <a:rPr lang="ru-RU" sz="2400" b="0" dirty="0" smtClean="0">
                <a:solidFill>
                  <a:srgbClr val="5B9BD5">
                    <a:lumMod val="50000"/>
                  </a:srgbClr>
                </a:solidFill>
                <a:cs typeface="Arial" pitchFamily="34" charset="0"/>
              </a:rPr>
              <a:t>специального продукта</a:t>
            </a:r>
            <a:endParaRPr lang="ru-RU" sz="2400" b="0" dirty="0">
              <a:solidFill>
                <a:srgbClr val="5B9BD5">
                  <a:lumMod val="50000"/>
                </a:srgbClr>
              </a:solidFill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381085" y="1689622"/>
            <a:ext cx="7200000" cy="0"/>
          </a:xfrm>
          <a:prstGeom prst="line">
            <a:avLst/>
          </a:prstGeom>
          <a:ln w="19050"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1154" y="1281406"/>
            <a:ext cx="3683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Требования к заемщику</a:t>
            </a: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 flipV="1">
            <a:off x="8121429" y="1689622"/>
            <a:ext cx="4032000" cy="0"/>
          </a:xfrm>
          <a:prstGeom prst="line">
            <a:avLst/>
          </a:prstGeom>
          <a:ln w="19050"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8087555" y="1221056"/>
            <a:ext cx="3224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Условия</a:t>
            </a:r>
            <a:endParaRPr lang="ru-RU" sz="2000" b="1" dirty="0">
              <a:solidFill>
                <a:srgbClr val="1F4E79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48887" y="1682453"/>
            <a:ext cx="7116762" cy="1041038"/>
          </a:xfrm>
          <a:prstGeom prst="rect">
            <a:avLst/>
          </a:prstGeom>
        </p:spPr>
        <p:txBody>
          <a:bodyPr wrap="square" lIns="0" tIns="108000" rIns="0" bIns="0" anchor="t">
            <a:noAutofit/>
          </a:bodyPr>
          <a:lstStyle/>
          <a:p>
            <a:pPr marL="342900" indent="-342900" algn="just" defTabSz="957263" fontAlgn="base">
              <a:lnSpc>
                <a:spcPct val="106000"/>
              </a:lnSpc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400" dirty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Соответствие определению Стартапа согласно Правилам взаимодействия банков с АО «Корпорация «МСП</a:t>
            </a:r>
            <a:r>
              <a:rPr lang="ru-RU" sz="1400" dirty="0" smtClean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».</a:t>
            </a:r>
            <a:endParaRPr lang="ru-RU" sz="1400" dirty="0">
              <a:solidFill>
                <a:srgbClr val="1F4E79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342900" indent="-342900" algn="just" defTabSz="957263" fontAlgn="base">
              <a:lnSpc>
                <a:spcPct val="106000"/>
              </a:lnSpc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Доля </a:t>
            </a:r>
            <a:r>
              <a:rPr lang="ru-RU" sz="1400" dirty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собственного участия не менее 10% от бюджета проекта без учета процентов на инвестиционной </a:t>
            </a:r>
            <a:r>
              <a:rPr lang="ru-RU" sz="1400" dirty="0" smtClean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фазе</a:t>
            </a:r>
            <a:r>
              <a:rPr lang="ru-RU" sz="1400" dirty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092315" y="1888669"/>
            <a:ext cx="4186306" cy="5189864"/>
          </a:xfrm>
          <a:prstGeom prst="roundRect">
            <a:avLst>
              <a:gd name="adj" fmla="val 2995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srgbClr val="1F4E79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757601" y="3409660"/>
            <a:ext cx="1883468" cy="36719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tIns="0" rtlCol="0" anchor="t"/>
          <a:lstStyle/>
          <a:p>
            <a:pPr algn="r" defTabSz="914373"/>
            <a:r>
              <a:rPr lang="ru-RU" sz="1400" b="1" kern="0" dirty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Срок </a:t>
            </a:r>
            <a:r>
              <a:rPr lang="ru-RU" sz="1400" b="1" kern="0" dirty="0" smtClean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гарантии</a:t>
            </a:r>
            <a:endParaRPr lang="ru-RU" sz="1400" b="1" kern="0" dirty="0">
              <a:solidFill>
                <a:srgbClr val="1F4E79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641069" y="3312612"/>
            <a:ext cx="2535595" cy="36719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373"/>
            <a:r>
              <a:rPr lang="ru-RU" kern="0" dirty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до 15 лет </a:t>
            </a:r>
            <a:endParaRPr lang="ru-RU" kern="0" dirty="0" smtClean="0">
              <a:solidFill>
                <a:srgbClr val="1F4E79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9635343" y="3190181"/>
            <a:ext cx="0" cy="648000"/>
          </a:xfrm>
          <a:prstGeom prst="line">
            <a:avLst/>
          </a:prstGeom>
          <a:ln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7757601" y="4136240"/>
            <a:ext cx="1883468" cy="71556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tIns="0" rtlCol="0" anchor="t"/>
          <a:lstStyle/>
          <a:p>
            <a:pPr algn="r" defTabSz="914373"/>
            <a:r>
              <a:rPr lang="ru-RU" sz="1400" b="1" kern="0" dirty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Вознаграждение за </a:t>
            </a:r>
            <a:r>
              <a:rPr lang="ru-RU" sz="1400" b="1" kern="0" dirty="0" smtClean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гарантию</a:t>
            </a:r>
            <a:endParaRPr lang="ru-RU" sz="1400" b="1" kern="0" dirty="0">
              <a:solidFill>
                <a:srgbClr val="1F4E79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647717" y="4073633"/>
            <a:ext cx="2528947" cy="71556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373"/>
            <a:r>
              <a:rPr lang="ru-RU" kern="0" dirty="0" smtClean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0,75</a:t>
            </a:r>
            <a:r>
              <a:rPr lang="ru-RU" kern="0" dirty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%</a:t>
            </a:r>
            <a:r>
              <a:rPr lang="ru-RU" sz="1200" kern="0" dirty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ru-RU" kern="0" dirty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годовых</a:t>
            </a:r>
            <a:r>
              <a:rPr lang="ru-RU" sz="1200" kern="0" dirty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endParaRPr lang="ru-RU" sz="1200" kern="0" dirty="0" smtClean="0">
              <a:solidFill>
                <a:srgbClr val="1F4E79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defTabSz="914373"/>
            <a:r>
              <a:rPr lang="ru-RU" sz="1400" kern="0" dirty="0" smtClean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от </a:t>
            </a:r>
            <a:r>
              <a:rPr lang="ru-RU" sz="1400" kern="0" dirty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суммы гарантии за весь срок действия гарантии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9629781" y="4073633"/>
            <a:ext cx="0" cy="720000"/>
          </a:xfrm>
          <a:prstGeom prst="line">
            <a:avLst/>
          </a:prstGeom>
          <a:ln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7745496" y="5153902"/>
            <a:ext cx="1883468" cy="53761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tIns="0" rtlCol="0" anchor="t"/>
          <a:lstStyle/>
          <a:p>
            <a:pPr algn="r" defTabSz="914373"/>
            <a:r>
              <a:rPr lang="ru-RU" sz="1400" b="1" kern="0" dirty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Порядок уплаты вознаграждения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9641069" y="5104786"/>
            <a:ext cx="2535595" cy="53761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373"/>
            <a:r>
              <a:rPr lang="ru-RU" sz="1400" kern="0" dirty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Единовременно / ежегодно / 1 раз в полгода / ежеквартально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9629781" y="5104785"/>
            <a:ext cx="0" cy="720000"/>
          </a:xfrm>
          <a:prstGeom prst="line">
            <a:avLst/>
          </a:prstGeom>
          <a:ln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7764249" y="2462665"/>
            <a:ext cx="1883468" cy="55215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tIns="0" rtlCol="0" anchor="t"/>
          <a:lstStyle/>
          <a:p>
            <a:pPr algn="r" defTabSz="914373"/>
            <a:r>
              <a:rPr lang="ru-RU" sz="1400" b="1" kern="0" dirty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Сумма </a:t>
            </a:r>
            <a:r>
              <a:rPr lang="ru-RU" sz="1400" b="1" kern="0" dirty="0" smtClean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гарантии</a:t>
            </a:r>
            <a:endParaRPr lang="ru-RU" sz="1400" b="1" kern="0" dirty="0">
              <a:solidFill>
                <a:srgbClr val="1F4E79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628963" y="2320183"/>
            <a:ext cx="2655652" cy="46175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373"/>
            <a:r>
              <a:rPr lang="ru-RU" kern="0" dirty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н</a:t>
            </a:r>
            <a:r>
              <a:rPr lang="ru-RU" kern="0" dirty="0" smtClean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е более </a:t>
            </a:r>
            <a:r>
              <a:rPr lang="ru-RU" kern="0" dirty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500 млн </a:t>
            </a:r>
            <a:r>
              <a:rPr lang="ru-RU" kern="0" dirty="0" smtClean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рублей</a:t>
            </a:r>
          </a:p>
          <a:p>
            <a:pPr defTabSz="914373"/>
            <a:r>
              <a:rPr lang="ru-RU" sz="1400" kern="0" dirty="0" smtClean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по </a:t>
            </a:r>
            <a:r>
              <a:rPr lang="ru-RU" sz="1400" kern="0" dirty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обязательствам одного </a:t>
            </a:r>
            <a:r>
              <a:rPr lang="ru-RU" sz="1400" kern="0" dirty="0" smtClean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стартапа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9631380" y="2068924"/>
            <a:ext cx="0" cy="1008000"/>
          </a:xfrm>
          <a:prstGeom prst="line">
            <a:avLst/>
          </a:prstGeom>
          <a:ln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7745496" y="6235962"/>
            <a:ext cx="1883468" cy="36719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tIns="0" rtlCol="0" anchor="ctr"/>
          <a:lstStyle/>
          <a:p>
            <a:pPr algn="r" defTabSz="914373"/>
            <a:r>
              <a:rPr lang="ru-RU" sz="1400" b="1" kern="0" dirty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Обеспечение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9653603" y="6171804"/>
            <a:ext cx="2523061" cy="49551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373"/>
            <a:r>
              <a:rPr lang="ru-RU" sz="1400" kern="0" dirty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Поручительства инициаторов проекта, залог имеющихся и создающихся в рамках реализации проекта активов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9636428" y="6080678"/>
            <a:ext cx="0" cy="719999"/>
          </a:xfrm>
          <a:prstGeom prst="line">
            <a:avLst/>
          </a:prstGeom>
          <a:ln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381085" y="4964591"/>
            <a:ext cx="7200000" cy="0"/>
          </a:xfrm>
          <a:prstGeom prst="line">
            <a:avLst/>
          </a:prstGeom>
          <a:ln w="19050"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80786" y="4564481"/>
            <a:ext cx="3266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Объем обеспечения</a:t>
            </a:r>
            <a:endParaRPr lang="ru-RU" sz="2000" b="1" dirty="0">
              <a:solidFill>
                <a:srgbClr val="1F4E79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V="1">
            <a:off x="384624" y="3330876"/>
            <a:ext cx="7200000" cy="0"/>
          </a:xfrm>
          <a:prstGeom prst="line">
            <a:avLst/>
          </a:prstGeom>
          <a:ln w="19050"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73427" y="2922660"/>
            <a:ext cx="3683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Целевое назначение гарантии</a:t>
            </a:r>
            <a:endParaRPr lang="ru-RU" sz="2000" b="1" dirty="0">
              <a:solidFill>
                <a:srgbClr val="1F4E79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40804" y="3318995"/>
            <a:ext cx="3608896" cy="1414328"/>
          </a:xfrm>
          <a:prstGeom prst="rect">
            <a:avLst/>
          </a:prstGeom>
        </p:spPr>
        <p:txBody>
          <a:bodyPr wrap="square" lIns="0" tIns="108000" rIns="0" bIns="0" anchor="t">
            <a:noAutofit/>
          </a:bodyPr>
          <a:lstStyle/>
          <a:p>
            <a:pPr algn="ctr" defTabSz="957263" fontAlgn="base">
              <a:lnSpc>
                <a:spcPct val="106000"/>
              </a:lnSpc>
              <a:spcBef>
                <a:spcPts val="600"/>
              </a:spcBef>
              <a:spcAft>
                <a:spcPct val="0"/>
              </a:spcAft>
            </a:pPr>
            <a:r>
              <a:rPr lang="ru-RU" sz="1400" u="sng" dirty="0" smtClean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Формы кредитования:</a:t>
            </a:r>
          </a:p>
          <a:p>
            <a:pPr marL="627063" indent="-265113" algn="just" defTabSz="957263" fontAlgn="base">
              <a:lnSpc>
                <a:spcPct val="106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Кредит / заем</a:t>
            </a:r>
          </a:p>
          <a:p>
            <a:pPr marL="627063" indent="-265113" algn="just" defTabSz="957263" fontAlgn="base">
              <a:lnSpc>
                <a:spcPct val="106000"/>
              </a:lnSpc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Невозобновляемая кредитная линия</a:t>
            </a:r>
          </a:p>
          <a:p>
            <a:pPr marL="627063" indent="-265113" algn="just" defTabSz="957263" fontAlgn="base">
              <a:lnSpc>
                <a:spcPct val="106000"/>
              </a:lnSpc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Возобновляемая кредитная линия </a:t>
            </a:r>
            <a:endParaRPr lang="ru-RU" sz="1400" dirty="0" smtClean="0">
              <a:solidFill>
                <a:srgbClr val="1F4E79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053502" y="3322771"/>
            <a:ext cx="3608896" cy="1410552"/>
          </a:xfrm>
          <a:prstGeom prst="rect">
            <a:avLst/>
          </a:prstGeom>
        </p:spPr>
        <p:txBody>
          <a:bodyPr wrap="square" lIns="0" tIns="108000" rIns="0" bIns="0" anchor="t">
            <a:noAutofit/>
          </a:bodyPr>
          <a:lstStyle/>
          <a:p>
            <a:pPr lvl="0" algn="ctr" defTabSz="957263" fontAlgn="base">
              <a:lnSpc>
                <a:spcPct val="106000"/>
              </a:lnSpc>
              <a:spcBef>
                <a:spcPts val="600"/>
              </a:spcBef>
              <a:spcAft>
                <a:spcPct val="0"/>
              </a:spcAft>
            </a:pPr>
            <a:r>
              <a:rPr lang="ru-RU" sz="1400" u="sng" dirty="0" smtClean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Целевое использование кредитных средств:</a:t>
            </a:r>
          </a:p>
          <a:p>
            <a:pPr marL="627063" lvl="0" indent="-265113" algn="just" defTabSz="957263" fontAlgn="base">
              <a:lnSpc>
                <a:spcPct val="106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Инвестиционные цели </a:t>
            </a:r>
          </a:p>
          <a:p>
            <a:pPr marL="627063" lvl="0" indent="-265113" algn="just" defTabSz="957263" fontAlgn="base">
              <a:lnSpc>
                <a:spcPct val="106000"/>
              </a:lnSpc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Пополнение оборотных </a:t>
            </a:r>
            <a:r>
              <a:rPr lang="ru-RU" sz="1400" dirty="0" smtClean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средств</a:t>
            </a:r>
            <a:endParaRPr lang="ru-RU" sz="1400" dirty="0">
              <a:solidFill>
                <a:srgbClr val="1F4E79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07271" y="4958336"/>
            <a:ext cx="1296000" cy="792000"/>
          </a:xfrm>
          <a:prstGeom prst="roundRect">
            <a:avLst>
              <a:gd name="adj" fmla="val 14473"/>
            </a:avLst>
          </a:prstGeom>
          <a:noFill/>
          <a:ln w="2857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>
                <a:solidFill>
                  <a:srgbClr val="ED7D31"/>
                </a:solidFill>
                <a:latin typeface="Arial Narrow" panose="020B0606020202030204" pitchFamily="34" charset="0"/>
              </a:rPr>
              <a:t>д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6020202030204" pitchFamily="34" charset="0"/>
              </a:rPr>
              <a:t>о 70%</a:t>
            </a:r>
            <a:endParaRPr lang="ru-RU" sz="1200" dirty="0">
              <a:solidFill>
                <a:srgbClr val="ED7D3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06946" y="5679384"/>
            <a:ext cx="1296000" cy="792000"/>
          </a:xfrm>
          <a:prstGeom prst="roundRect">
            <a:avLst>
              <a:gd name="adj" fmla="val 14473"/>
            </a:avLst>
          </a:prstGeom>
          <a:noFill/>
          <a:ln w="2857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defTabSz="914400"/>
            <a:r>
              <a:rPr lang="ru-RU" sz="2000" b="1" kern="0" dirty="0">
                <a:solidFill>
                  <a:srgbClr val="ED7D31"/>
                </a:solidFill>
                <a:latin typeface="Arial Narrow" panose="020B0606020202030204" pitchFamily="34" charset="0"/>
              </a:rPr>
              <a:t>до 100%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562100" y="6231621"/>
            <a:ext cx="10692602" cy="2155098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285750" indent="-285750" defTabSz="914373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информационные технологии, биотехнологии, робототехника, фармацевтика</a:t>
            </a:r>
            <a:r>
              <a:rPr lang="ru-RU" sz="1400" kern="0" dirty="0">
                <a:solidFill>
                  <a:srgbClr val="1F4E79"/>
                </a:solidFill>
                <a:latin typeface="Arial Narrow" panose="020B0606020202030204" pitchFamily="34" charset="0"/>
              </a:rPr>
              <a:t>;</a:t>
            </a:r>
            <a:endParaRPr lang="ru-RU" sz="1400" kern="0" dirty="0" smtClean="0">
              <a:solidFill>
                <a:srgbClr val="1F4E79"/>
              </a:solidFill>
              <a:latin typeface="Arial Narrow" panose="020B0606020202030204" pitchFamily="34" charset="0"/>
            </a:endParaRPr>
          </a:p>
          <a:p>
            <a:pPr marL="285750" indent="-285750" defTabSz="914373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здравоохранение </a:t>
            </a:r>
            <a:r>
              <a:rPr lang="ru-RU" sz="1400" kern="0" dirty="0">
                <a:solidFill>
                  <a:srgbClr val="1F4E79"/>
                </a:solidFill>
                <a:latin typeface="Arial Narrow" panose="020B0606020202030204" pitchFamily="34" charset="0"/>
              </a:rPr>
              <a:t>с использованием высокотехнологичного медицинского </a:t>
            </a:r>
            <a:r>
              <a:rPr lang="ru-RU" sz="1400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оборудования</a:t>
            </a:r>
            <a:r>
              <a:rPr lang="ru-RU" sz="1400" kern="0" dirty="0">
                <a:solidFill>
                  <a:srgbClr val="1F4E79"/>
                </a:solidFill>
                <a:latin typeface="Arial Narrow" panose="020B0606020202030204" pitchFamily="34" charset="0"/>
              </a:rPr>
              <a:t>;</a:t>
            </a:r>
            <a:endParaRPr lang="ru-RU" sz="1400" kern="0" dirty="0" smtClean="0">
              <a:solidFill>
                <a:srgbClr val="1F4E79"/>
              </a:solidFill>
              <a:latin typeface="Arial Narrow" panose="020B0606020202030204" pitchFamily="34" charset="0"/>
            </a:endParaRPr>
          </a:p>
          <a:p>
            <a:pPr marL="285750" indent="-285750" defTabSz="914373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экология </a:t>
            </a:r>
            <a:r>
              <a:rPr lang="ru-RU" sz="1400" kern="0" dirty="0">
                <a:solidFill>
                  <a:srgbClr val="1F4E79"/>
                </a:solidFill>
                <a:latin typeface="Arial Narrow" panose="020B0606020202030204" pitchFamily="34" charset="0"/>
              </a:rPr>
              <a:t>(сбор, обработка и утилизация отходов; обработка вторичного сырья</a:t>
            </a:r>
            <a:r>
              <a:rPr lang="ru-RU" sz="1400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);</a:t>
            </a:r>
          </a:p>
          <a:p>
            <a:pPr marL="285750" indent="-285750" defTabSz="914373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машиностроение, авиастроение, автомобилестроение;</a:t>
            </a:r>
            <a:endParaRPr lang="ru-RU" sz="1400" kern="0" dirty="0">
              <a:solidFill>
                <a:srgbClr val="1F4E79"/>
              </a:solidFill>
              <a:latin typeface="Arial Narrow" panose="020B0606020202030204" pitchFamily="34" charset="0"/>
            </a:endParaRPr>
          </a:p>
          <a:p>
            <a:pPr marL="285750" indent="-285750" defTabSz="914373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kern="0" dirty="0">
                <a:solidFill>
                  <a:srgbClr val="1F4E79"/>
                </a:solidFill>
                <a:latin typeface="Arial Narrow" panose="020B0606020202030204" pitchFamily="34" charset="0"/>
              </a:rPr>
              <a:t>станкостроение</a:t>
            </a:r>
            <a:r>
              <a:rPr lang="ru-RU" sz="1400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, </a:t>
            </a:r>
            <a:r>
              <a:rPr lang="ru-RU" sz="1400" kern="0" dirty="0">
                <a:solidFill>
                  <a:srgbClr val="1F4E79"/>
                </a:solidFill>
                <a:latin typeface="Arial Narrow" panose="020B0606020202030204" pitchFamily="34" charset="0"/>
              </a:rPr>
              <a:t>приборостроение</a:t>
            </a:r>
          </a:p>
          <a:p>
            <a:pPr marL="285750" indent="-285750" defTabSz="914373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kern="0" dirty="0">
                <a:solidFill>
                  <a:srgbClr val="1F4E79"/>
                </a:solidFill>
                <a:latin typeface="Arial Narrow" panose="020B0606020202030204" pitchFamily="34" charset="0"/>
              </a:rPr>
              <a:t>приоритетные направления развития науки, технологий и техники, а также критические </a:t>
            </a:r>
            <a:r>
              <a:rPr lang="ru-RU" sz="1400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технологии, </a:t>
            </a:r>
            <a:r>
              <a:rPr lang="ru-RU" sz="1400" kern="0" dirty="0">
                <a:solidFill>
                  <a:srgbClr val="1F4E79"/>
                </a:solidFill>
                <a:latin typeface="Arial Narrow" panose="020B0606020202030204" pitchFamily="34" charset="0"/>
              </a:rPr>
              <a:t>утвержденные Указом Президента Российской Федерации от </a:t>
            </a:r>
            <a:r>
              <a:rPr lang="ru-RU" sz="1400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7.07.2011 </a:t>
            </a:r>
            <a:r>
              <a:rPr lang="ru-RU" sz="1400" kern="0" dirty="0">
                <a:solidFill>
                  <a:srgbClr val="1F4E79"/>
                </a:solidFill>
                <a:latin typeface="Arial Narrow" panose="020B0606020202030204" pitchFamily="34" charset="0"/>
              </a:rPr>
              <a:t>г. № 899</a:t>
            </a:r>
          </a:p>
          <a:p>
            <a:pPr marL="285750" indent="-285750" defTabSz="914373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400" kern="0" dirty="0">
              <a:solidFill>
                <a:srgbClr val="1F4E79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52563" y="5217909"/>
            <a:ext cx="6480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ru-RU" sz="1400" dirty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от суммы кредита / </a:t>
            </a:r>
            <a:r>
              <a:rPr lang="ru-RU" sz="1400" dirty="0" smtClean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займа, но </a:t>
            </a:r>
            <a:r>
              <a:rPr lang="ru-RU" sz="1400" b="1" u="sng" dirty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не более 500 млн рублей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52561" y="5926829"/>
            <a:ext cx="66314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ru-RU" sz="1400" dirty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от суммы кредита / </a:t>
            </a:r>
            <a:r>
              <a:rPr lang="ru-RU" sz="1400" dirty="0" smtClean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займа, но </a:t>
            </a:r>
            <a:r>
              <a:rPr lang="ru-RU" sz="1400" b="1" u="sng" dirty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не более 50 млн </a:t>
            </a:r>
            <a:r>
              <a:rPr lang="ru-RU" sz="1400" b="1" u="sng" dirty="0" smtClean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рублей</a:t>
            </a:r>
            <a:r>
              <a:rPr lang="ru-RU" sz="1400" dirty="0" smtClean="0">
                <a:solidFill>
                  <a:srgbClr val="1F4E79"/>
                </a:solidFill>
                <a:latin typeface="Arial Narrow" panose="020B0606020202030204" pitchFamily="34" charset="0"/>
                <a:cs typeface="Arial" pitchFamily="34" charset="0"/>
              </a:rPr>
              <a:t> для проектов в следующих отраслях:</a:t>
            </a:r>
            <a:endParaRPr lang="ru-RU" sz="1400" dirty="0">
              <a:solidFill>
                <a:srgbClr val="1F4E79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015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4799" y="143717"/>
            <a:ext cx="9409903" cy="1053310"/>
          </a:xfrm>
          <a:noFill/>
        </p:spPr>
        <p:txBody>
          <a:bodyPr wrap="square" lIns="72000" tIns="36000" rIns="0" bIns="36000" rtlCol="0" anchor="t" anchorCtr="0">
            <a:noAutofit/>
          </a:bodyPr>
          <a:lstStyle/>
          <a:p>
            <a:pPr defTabSz="457200"/>
            <a:r>
              <a:rPr lang="ru-RU" dirty="0">
                <a:solidFill>
                  <a:srgbClr val="1F4E79"/>
                </a:solidFill>
                <a:cs typeface="Arial" pitchFamily="34" charset="0"/>
              </a:rPr>
              <a:t>Финансовая поддержка </a:t>
            </a:r>
            <a:r>
              <a:rPr lang="ru-RU" dirty="0" smtClean="0">
                <a:solidFill>
                  <a:srgbClr val="1F4E79"/>
                </a:solidFill>
                <a:cs typeface="Arial" pitchFamily="34" charset="0"/>
              </a:rPr>
              <a:t>стартап-проектов</a:t>
            </a:r>
            <a:br>
              <a:rPr lang="ru-RU" dirty="0" smtClean="0">
                <a:solidFill>
                  <a:srgbClr val="1F4E79"/>
                </a:solidFill>
                <a:cs typeface="Arial" pitchFamily="34" charset="0"/>
              </a:rPr>
            </a:br>
            <a:r>
              <a:rPr lang="ru-RU" sz="2400" b="0" dirty="0">
                <a:solidFill>
                  <a:srgbClr val="5B9BD5">
                    <a:lumMod val="50000"/>
                  </a:srgbClr>
                </a:solidFill>
                <a:cs typeface="Arial" pitchFamily="34" charset="0"/>
              </a:rPr>
              <a:t>Критерии отбора проектов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73067" y="1249132"/>
            <a:ext cx="7504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Определение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Стартап-проекта*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/>
            </a:r>
            <a:b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V="1">
            <a:off x="359569" y="1689622"/>
            <a:ext cx="11880000" cy="0"/>
          </a:xfrm>
          <a:prstGeom prst="line">
            <a:avLst/>
          </a:prstGeom>
          <a:ln w="19050"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358774" y="1682453"/>
            <a:ext cx="11668273" cy="3735610"/>
          </a:xfrm>
          <a:prstGeom prst="rect">
            <a:avLst/>
          </a:prstGeom>
        </p:spPr>
        <p:txBody>
          <a:bodyPr wrap="square" lIns="0" tIns="108000" rIns="0" bIns="0" anchor="t">
            <a:no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C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убъект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МСП, с даты регистрации которого на дату представления заявки на получение гарантии прошло не более 5 лет, или субъект МСП, который с даты государственной регистрации не осуществлял производство (реализацию услуги) или осуществлял в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незначительном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**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 объеме;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Соответствие </a:t>
            </a:r>
            <a:r>
              <a:rPr kumimoji="0" lang="ru-RU" sz="1600" b="1" i="0" u="sng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одному из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следующих критериев: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itchFamily="34" charset="0"/>
            </a:endParaRPr>
          </a:p>
          <a:p>
            <a:pPr marL="631825" marR="0" lvl="0" indent="-269875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Проект реализуется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в высокотехнологичных отраслях (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информационные технологии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, биотехнологии, робототехника, станкостроение,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фармацевтика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) и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(или) в отраслях экономики, в которых реализуются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приоритетные направления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развития науки, технологий и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техники,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а также критические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технологии Российской Федерации, утвержденные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Указом Президента Российской Федерации от 7 июля 2011 г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.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     № 899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; </a:t>
            </a:r>
          </a:p>
          <a:p>
            <a:pPr marL="631825" marR="0" lvl="0" indent="-269875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Проект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реализуется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в приоритетной отрасли экономики с использованием инноваций или высоких технологий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, позволяющих вывести на рынок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новый продукт или продукт с более высокими качественными характеристиками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по сравнению с существующими аналогичными продуктами на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рынке или </a:t>
            </a:r>
            <a:r>
              <a:rPr kumimoji="0" lang="ru-RU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экспортно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 ориентированный импортозамещающий продукт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;</a:t>
            </a:r>
          </a:p>
          <a:p>
            <a:pPr marL="631825" marR="0" lvl="0" indent="-269875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Проект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, реализуемый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в приоритетной отрасли экономики,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масштабируем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***; ежегодный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прирост выручки не менее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20% на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протяжении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последних трех лет или прогноз прироста выручки не менее 20% на протяжении не менее трех лет с момента завершения инвестиционной фазы проекта.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V="1">
            <a:off x="359569" y="6093210"/>
            <a:ext cx="11880000" cy="0"/>
          </a:xfrm>
          <a:prstGeom prst="line">
            <a:avLst/>
          </a:prstGeom>
          <a:ln w="19050"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94598" y="5660826"/>
            <a:ext cx="3266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Требования к проектам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58774" y="6131636"/>
            <a:ext cx="11668273" cy="1692771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355600" marR="0" lvl="0" indent="-35560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Высокая стадия готовности проекта (наличие бизнес-плана, финансовой модели, проектно-сметной и разрешительной документации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);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наличие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проектной команды;</a:t>
            </a:r>
          </a:p>
          <a:p>
            <a:pPr marL="355600" marR="0" lvl="0" indent="-35560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Наличие документов, подтверждающих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предпосылки финансовой модели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(в том числе независимая маркетинговая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и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технологическая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экспертизы);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itchFamily="34" charset="0"/>
            </a:endParaRPr>
          </a:p>
          <a:p>
            <a:pPr marL="355600" marR="0" lvl="0" indent="-35560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Погашение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кредитов осуществляется за счет денежного потока от реализации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проекта.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75142" y="7692804"/>
            <a:ext cx="11974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согласно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Правилам взаимодействия банков с АО «Корпорация «МСП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»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**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н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езначительный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объем производства (реализации услуги) определяется как доля менее 25% от максимального объема производства (реализации услуги), запланированного бизнес-планом проекта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***масштабируемость – возможность увеличения объемов бизнеса за счет его территориального расширения и (или) пропорционально вложенным ресурсам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9882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4799" y="143717"/>
            <a:ext cx="9409903" cy="1053310"/>
          </a:xfrm>
          <a:noFill/>
        </p:spPr>
        <p:txBody>
          <a:bodyPr wrap="square" lIns="72000" tIns="36000" rIns="0" bIns="36000" rtlCol="0" anchor="t" anchorCtr="0">
            <a:noAutofit/>
          </a:bodyPr>
          <a:lstStyle/>
          <a:p>
            <a:pPr defTabSz="457200"/>
            <a:r>
              <a:rPr lang="ru-RU" dirty="0">
                <a:solidFill>
                  <a:srgbClr val="1F4E79"/>
                </a:solidFill>
                <a:cs typeface="Arial" pitchFamily="34" charset="0"/>
              </a:rPr>
              <a:t>Финансовая поддержка </a:t>
            </a:r>
            <a:r>
              <a:rPr lang="ru-RU" dirty="0" smtClean="0">
                <a:solidFill>
                  <a:srgbClr val="1F4E79"/>
                </a:solidFill>
                <a:cs typeface="Arial" pitchFamily="34" charset="0"/>
              </a:rPr>
              <a:t>стартап-проектов</a:t>
            </a:r>
            <a:br>
              <a:rPr lang="ru-RU" dirty="0" smtClean="0">
                <a:solidFill>
                  <a:srgbClr val="1F4E79"/>
                </a:solidFill>
                <a:cs typeface="Arial" pitchFamily="34" charset="0"/>
              </a:rPr>
            </a:br>
            <a:r>
              <a:rPr lang="ru-RU" sz="2400" b="0" dirty="0">
                <a:solidFill>
                  <a:srgbClr val="5B9BD5">
                    <a:lumMod val="50000"/>
                  </a:srgbClr>
                </a:solidFill>
                <a:cs typeface="Arial" pitchFamily="34" charset="0"/>
              </a:rPr>
              <a:t>Критерии отбора проектов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76954" y="1267196"/>
            <a:ext cx="4153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Приоритетные отрасли экономики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95289" y="1750441"/>
            <a:ext cx="11880849" cy="6167187"/>
          </a:xfrm>
          <a:prstGeom prst="roundRect">
            <a:avLst>
              <a:gd name="adj" fmla="val 2012"/>
            </a:avLst>
          </a:prstGeom>
          <a:noFill/>
          <a:ln w="3175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37882" y="1767682"/>
            <a:ext cx="11564471" cy="6149946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marL="355600" marR="0" lvl="1" indent="-174625" algn="just" defTabSz="957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Сельское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хозяйство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, включая производство сельскохозяйственной продукции, а также предоставление услуг в этой отрасли экономики, в том числе в целях обеспечения импортозамещения и развития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несырьевого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экспорта</a:t>
            </a:r>
          </a:p>
          <a:p>
            <a:pPr marL="355600" marR="0" lvl="1" indent="-174625" algn="just" defTabSz="957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Обрабатывающее производство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, в том числе производство пищевых продуктов, первичная и последующая (промышленная) переработка сельскохозяйственной продукции, в том числе в целях обеспечения импортозамещения и развития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несырьевого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 экспорта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7882" y="4794190"/>
            <a:ext cx="11564471" cy="3443242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marL="355600" marR="0" lvl="1" indent="-174625" algn="just" defTabSz="957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Сбор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, обработка и утилизация отходов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, в том числе отсортированных материалов, а также переработка металлических и неметаллических отходов, мусора и прочих предметов во вторичное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сырье</a:t>
            </a:r>
          </a:p>
          <a:p>
            <a:pPr marL="355600" marR="0" lvl="1" indent="-174625" algn="just" defTabSz="957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О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трасли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экономики, в которых реализуются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приоритетные направления развития науки, технологий и техники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, а также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критические технологии Российской Федерации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, утвержденные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Указом Президента Российской Федерации от 7 июля 2011 г. № 899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;</a:t>
            </a:r>
          </a:p>
          <a:p>
            <a:pPr marL="355600" marR="0" lvl="1" indent="-174625" algn="just" defTabSz="957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Отрасли экономики,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предназначенные для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инновационного развития согласно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Стратегии инновационного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развития Российской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Федерации на период до 2020 года,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утвержденной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 распоряжением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Правительства Российской Федерации от 8 декабря 2011 г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. №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2227-р </a:t>
            </a:r>
          </a:p>
          <a:p>
            <a:pPr marL="355600" marR="0" lvl="1" indent="-174625" algn="just" defTabSz="957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Приоритеты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и перспективы научно-технологического развития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Российской Федерации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, предусмотренные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Стратегией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научно-технологического развития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Российской Федерации,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утвержденной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 Указом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Президента Российской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Федерации от 1 декабря 2016 г. №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642</a:t>
            </a:r>
          </a:p>
          <a:p>
            <a:pPr marL="355600" marR="0" lvl="1" indent="-174625" algn="just" defTabSz="957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П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оставка товаров, выполнение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работ, оказание услуг, включенных в перечни товаров,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работ, услуг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,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удовлетворяющих критериям отнесения к инновационной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продукции, высокотехнологичной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продукции,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утвержденные заказчиками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в соответствии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с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Федеральным законом от 18 июля 2011 г. № 223-ФЗ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«О закупках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товаров, работ, услуг отдельными видами юридических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лиц»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и размещенные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в единой информационной системе в сфере закупок.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7883" y="2829256"/>
            <a:ext cx="6121102" cy="5927466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marL="355600" marR="0" lvl="1" indent="-174625" algn="just" defTabSz="957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Производство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и распределение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электроэнергии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,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газа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и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 воды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itchFamily="34" charset="0"/>
            </a:endParaRPr>
          </a:p>
          <a:p>
            <a:pPr marL="355600" marR="0" lvl="1" indent="-174625" algn="just" defTabSz="957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Строительство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, в том числе в рамках развития внутреннего туризма</a:t>
            </a:r>
          </a:p>
          <a:p>
            <a:pPr marL="355600" marR="0" lvl="1" indent="-174625" algn="just" defTabSz="957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Транспорт и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связь</a:t>
            </a:r>
          </a:p>
          <a:p>
            <a:pPr marL="355600" marR="0" lvl="1" indent="-174625" algn="just" defTabSz="957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Туристская деятельность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и деятельность в области туристской индустрии в целях развития внутреннего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туризма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itchFamily="34" charset="0"/>
            </a:endParaRPr>
          </a:p>
          <a:p>
            <a:pPr marL="355600" marR="0" lvl="1" indent="-174625" algn="just" defTabSz="957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Здравоохранение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283387" y="3022899"/>
            <a:ext cx="3818965" cy="1439058"/>
          </a:xfrm>
          <a:prstGeom prst="roundRect">
            <a:avLst/>
          </a:prstGeom>
          <a:noFill/>
          <a:ln w="28575">
            <a:solidFill>
              <a:srgbClr val="ED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ru-RU" b="1" dirty="0" smtClean="0">
                <a:solidFill>
                  <a:srgbClr val="ED7D31"/>
                </a:solidFill>
              </a:rPr>
              <a:t>Все приоритетные отрасли обладают высоким интеллектуальным / патентным потенциалом</a:t>
            </a:r>
            <a:endParaRPr lang="ru-RU" b="1" dirty="0">
              <a:solidFill>
                <a:srgbClr val="ED7D31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ED7D31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sharpenSoften amount="50000"/>
                    </a14:imgEffect>
                    <a14:imgEffect>
                      <a14:colorTemperature colorTemp="5900"/>
                    </a14:imgEffect>
                    <a14:imgEffect>
                      <a14:saturation sat="4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780" y="3774773"/>
            <a:ext cx="1155564" cy="115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199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844799" y="143717"/>
            <a:ext cx="9409903" cy="1053310"/>
          </a:xfrm>
          <a:noFill/>
        </p:spPr>
        <p:txBody>
          <a:bodyPr wrap="square" lIns="72000" tIns="36000" rIns="0" bIns="36000" rtlCol="0" anchor="t" anchorCtr="0">
            <a:noAutofit/>
          </a:bodyPr>
          <a:lstStyle/>
          <a:p>
            <a:pPr defTabSz="457200"/>
            <a:r>
              <a:rPr lang="ru-RU" dirty="0">
                <a:solidFill>
                  <a:srgbClr val="1F4E79"/>
                </a:solidFill>
                <a:cs typeface="Arial" pitchFamily="34" charset="0"/>
              </a:rPr>
              <a:t>Финансовая поддержка </a:t>
            </a:r>
            <a:r>
              <a:rPr lang="ru-RU" dirty="0" smtClean="0">
                <a:solidFill>
                  <a:srgbClr val="1F4E79"/>
                </a:solidFill>
                <a:cs typeface="Arial" pitchFamily="34" charset="0"/>
              </a:rPr>
              <a:t>стартап-проектов</a:t>
            </a:r>
            <a:br>
              <a:rPr lang="ru-RU" dirty="0" smtClean="0">
                <a:solidFill>
                  <a:srgbClr val="1F4E79"/>
                </a:solidFill>
                <a:cs typeface="Arial" pitchFamily="34" charset="0"/>
              </a:rPr>
            </a:br>
            <a:r>
              <a:rPr lang="ru-RU" sz="2400" b="0" dirty="0" smtClean="0">
                <a:solidFill>
                  <a:srgbClr val="5B9BD5">
                    <a:lumMod val="50000"/>
                  </a:srgbClr>
                </a:solidFill>
                <a:cs typeface="Arial" pitchFamily="34" charset="0"/>
              </a:rPr>
              <a:t>Оценка проектов</a:t>
            </a:r>
            <a:endParaRPr lang="ru-RU" sz="2400" b="0" dirty="0">
              <a:solidFill>
                <a:srgbClr val="5B9BD5">
                  <a:lumMod val="50000"/>
                </a:srgbClr>
              </a:solidFill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6540" y="1754373"/>
            <a:ext cx="4860000" cy="6048000"/>
          </a:xfrm>
          <a:prstGeom prst="rect">
            <a:avLst/>
          </a:prstGeom>
          <a:solidFill>
            <a:srgbClr val="ECECE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t">
            <a:noAutofit/>
          </a:bodyPr>
          <a:lstStyle/>
          <a:p>
            <a:pPr algn="just" defTabSz="1218602"/>
            <a:r>
              <a:rPr lang="ru-RU" sz="1400" b="1" dirty="0">
                <a:solidFill>
                  <a:srgbClr val="1F4E79"/>
                </a:solidFill>
                <a:latin typeface="Arial Narrow" panose="020B0606020202030204" pitchFamily="34" charset="0"/>
                <a:cs typeface="+mn-cs"/>
              </a:rPr>
              <a:t>Подтверждение соответствия критериям </a:t>
            </a:r>
            <a:r>
              <a:rPr lang="ru-RU" sz="1400" b="1" dirty="0" smtClean="0">
                <a:solidFill>
                  <a:srgbClr val="1F4E79"/>
                </a:solidFill>
                <a:latin typeface="Arial Narrow" panose="020B0606020202030204" pitchFamily="34" charset="0"/>
                <a:cs typeface="+mn-cs"/>
              </a:rPr>
              <a:t>стартапа*:</a:t>
            </a:r>
          </a:p>
          <a:p>
            <a:pPr algn="just" defTabSz="1218602"/>
            <a:r>
              <a:rPr lang="ru-RU" sz="1200" dirty="0" smtClean="0">
                <a:solidFill>
                  <a:srgbClr val="1F4E79"/>
                </a:solidFill>
                <a:latin typeface="Arial Narrow" panose="020B0606020202030204" pitchFamily="34" charset="0"/>
                <a:cs typeface="+mn-cs"/>
              </a:rPr>
              <a:t>получение </a:t>
            </a:r>
            <a:r>
              <a:rPr lang="ru-RU" sz="1200" dirty="0">
                <a:solidFill>
                  <a:srgbClr val="1F4E79"/>
                </a:solidFill>
                <a:latin typeface="Arial Narrow" panose="020B0606020202030204" pitchFamily="34" charset="0"/>
                <a:cs typeface="+mn-cs"/>
              </a:rPr>
              <a:t>заключения независимой экспертной </a:t>
            </a:r>
            <a:r>
              <a:rPr lang="ru-RU" sz="1200" dirty="0" smtClean="0">
                <a:solidFill>
                  <a:srgbClr val="1F4E79"/>
                </a:solidFill>
                <a:latin typeface="Arial Narrow" panose="020B0606020202030204" pitchFamily="34" charset="0"/>
                <a:cs typeface="+mn-cs"/>
              </a:rPr>
              <a:t>организации</a:t>
            </a:r>
          </a:p>
          <a:p>
            <a:pPr algn="just" defTabSz="1218602"/>
            <a:endParaRPr lang="ru-RU" sz="1400" dirty="0">
              <a:solidFill>
                <a:srgbClr val="1F4E79"/>
              </a:solidFill>
              <a:latin typeface="Arial Narrow" panose="020B0606020202030204" pitchFamily="34" charset="0"/>
              <a:cs typeface="+mn-cs"/>
            </a:endParaRPr>
          </a:p>
          <a:p>
            <a:pPr algn="just" defTabSz="1218602"/>
            <a:r>
              <a:rPr lang="ru-RU" sz="1400" b="1" dirty="0" smtClean="0">
                <a:solidFill>
                  <a:srgbClr val="1F4E79"/>
                </a:solidFill>
                <a:latin typeface="Arial Narrow" panose="020B0606020202030204" pitchFamily="34" charset="0"/>
                <a:cs typeface="+mn-cs"/>
              </a:rPr>
              <a:t>Оценка финансовой устойчивости проекта: </a:t>
            </a:r>
          </a:p>
          <a:p>
            <a:pPr algn="just" defTabSz="1218602"/>
            <a:r>
              <a:rPr lang="ru-RU" sz="1200" dirty="0" smtClean="0">
                <a:solidFill>
                  <a:srgbClr val="1F4E79"/>
                </a:solidFill>
                <a:latin typeface="Arial Narrow" panose="020B0606020202030204" pitchFamily="34" charset="0"/>
                <a:cs typeface="+mn-cs"/>
              </a:rPr>
              <a:t>оценка </a:t>
            </a:r>
            <a:r>
              <a:rPr lang="ru-RU" sz="1200" dirty="0">
                <a:solidFill>
                  <a:srgbClr val="1F4E79"/>
                </a:solidFill>
                <a:latin typeface="Arial Narrow" panose="020B0606020202030204" pitchFamily="34" charset="0"/>
                <a:cs typeface="+mn-cs"/>
              </a:rPr>
              <a:t>экономической целесообразности реализации </a:t>
            </a:r>
            <a:r>
              <a:rPr lang="ru-RU" sz="1200" dirty="0" smtClean="0">
                <a:solidFill>
                  <a:srgbClr val="1F4E79"/>
                </a:solidFill>
                <a:latin typeface="Arial Narrow" panose="020B0606020202030204" pitchFamily="34" charset="0"/>
                <a:cs typeface="+mn-cs"/>
              </a:rPr>
              <a:t>проекта</a:t>
            </a:r>
          </a:p>
          <a:p>
            <a:pPr algn="just" defTabSz="1218602"/>
            <a:r>
              <a:rPr lang="ru-RU" sz="1200" dirty="0" smtClean="0">
                <a:solidFill>
                  <a:srgbClr val="1F4E79"/>
                </a:solidFill>
                <a:latin typeface="Arial Narrow" panose="020B0606020202030204" pitchFamily="34" charset="0"/>
                <a:cs typeface="+mn-cs"/>
              </a:rPr>
              <a:t>оценка </a:t>
            </a:r>
            <a:r>
              <a:rPr lang="ru-RU" sz="1200" dirty="0">
                <a:solidFill>
                  <a:srgbClr val="1F4E79"/>
                </a:solidFill>
                <a:latin typeface="Arial Narrow" panose="020B0606020202030204" pitchFamily="34" charset="0"/>
                <a:cs typeface="+mn-cs"/>
              </a:rPr>
              <a:t>адекватности предпосылок, заложенных в финансовую модель </a:t>
            </a:r>
            <a:r>
              <a:rPr lang="ru-RU" sz="1200" dirty="0" smtClean="0">
                <a:solidFill>
                  <a:srgbClr val="1F4E79"/>
                </a:solidFill>
                <a:latin typeface="Arial Narrow" panose="020B0606020202030204" pitchFamily="34" charset="0"/>
                <a:cs typeface="+mn-cs"/>
              </a:rPr>
              <a:t>проекта</a:t>
            </a:r>
          </a:p>
          <a:p>
            <a:pPr algn="just" defTabSz="1218602"/>
            <a:r>
              <a:rPr lang="ru-RU" sz="1200" dirty="0" smtClean="0">
                <a:solidFill>
                  <a:srgbClr val="1F4E79"/>
                </a:solidFill>
                <a:latin typeface="Arial Narrow" panose="020B0606020202030204" pitchFamily="34" charset="0"/>
                <a:cs typeface="+mn-cs"/>
              </a:rPr>
              <a:t>подтверждение возможности обслуживания долга за счет потоков проекта </a:t>
            </a:r>
          </a:p>
          <a:p>
            <a:pPr algn="just" defTabSz="1218602"/>
            <a:r>
              <a:rPr lang="ru-RU" sz="1200" dirty="0" smtClean="0">
                <a:solidFill>
                  <a:srgbClr val="1F4E79"/>
                </a:solidFill>
                <a:latin typeface="Arial Narrow" panose="020B0606020202030204" pitchFamily="34" charset="0"/>
                <a:cs typeface="+mn-cs"/>
              </a:rPr>
              <a:t>подтверждение достаточности собственных средств</a:t>
            </a:r>
          </a:p>
          <a:p>
            <a:pPr algn="just" defTabSz="1218602"/>
            <a:endParaRPr lang="ru-RU" sz="1400" dirty="0">
              <a:solidFill>
                <a:srgbClr val="1F4E79"/>
              </a:solidFill>
              <a:latin typeface="Arial Narrow" panose="020B0606020202030204" pitchFamily="34" charset="0"/>
              <a:cs typeface="+mn-cs"/>
            </a:endParaRPr>
          </a:p>
          <a:p>
            <a:pPr algn="just" defTabSz="1218602"/>
            <a:r>
              <a:rPr lang="ru-RU" sz="1400" b="1" dirty="0">
                <a:solidFill>
                  <a:srgbClr val="1F4E79"/>
                </a:solidFill>
                <a:latin typeface="Arial Narrow" panose="020B0606020202030204" pitchFamily="34" charset="0"/>
              </a:rPr>
              <a:t>Оценка </a:t>
            </a:r>
            <a:r>
              <a:rPr lang="ru-RU" sz="1400" b="1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маркетингового окружения </a:t>
            </a:r>
            <a:r>
              <a:rPr lang="ru-RU" sz="1400" b="1" dirty="0">
                <a:solidFill>
                  <a:srgbClr val="1F4E79"/>
                </a:solidFill>
                <a:latin typeface="Arial Narrow" panose="020B0606020202030204" pitchFamily="34" charset="0"/>
              </a:rPr>
              <a:t>и подтверждение рынка сбыта</a:t>
            </a:r>
            <a:r>
              <a:rPr lang="ru-RU" sz="1400" b="1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: </a:t>
            </a:r>
          </a:p>
          <a:p>
            <a:pPr algn="just" defTabSz="1218602"/>
            <a:r>
              <a:rPr lang="ru-RU" sz="1200" dirty="0">
                <a:solidFill>
                  <a:srgbClr val="1F4E79"/>
                </a:solidFill>
                <a:latin typeface="Arial Narrow" panose="020B0606020202030204" pitchFamily="34" charset="0"/>
              </a:rPr>
              <a:t>подтверждение сбыта</a:t>
            </a:r>
          </a:p>
          <a:p>
            <a:pPr algn="just" defTabSz="1218602"/>
            <a:r>
              <a:rPr lang="ru-RU" sz="120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динамика </a:t>
            </a:r>
            <a:r>
              <a:rPr lang="ru-RU" sz="1200" dirty="0">
                <a:solidFill>
                  <a:srgbClr val="1F4E79"/>
                </a:solidFill>
                <a:latin typeface="Arial Narrow" panose="020B0606020202030204" pitchFamily="34" charset="0"/>
              </a:rPr>
              <a:t>целевого </a:t>
            </a:r>
            <a:r>
              <a:rPr lang="ru-RU" sz="120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рынка (</a:t>
            </a:r>
            <a:r>
              <a:rPr lang="ru-RU" sz="1200" dirty="0">
                <a:solidFill>
                  <a:srgbClr val="1F4E79"/>
                </a:solidFill>
                <a:latin typeface="Arial Narrow" panose="020B0606020202030204" pitchFamily="34" charset="0"/>
              </a:rPr>
              <a:t>при необходимости предоставление Инициатором отчета о независимой </a:t>
            </a:r>
            <a:r>
              <a:rPr lang="ru-RU" sz="120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маркетинговой экспертизе проекта)</a:t>
            </a:r>
            <a:endParaRPr lang="ru-RU" sz="1200" dirty="0">
              <a:solidFill>
                <a:srgbClr val="1F4E79"/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200" dirty="0">
                <a:solidFill>
                  <a:srgbClr val="1F4E79"/>
                </a:solidFill>
                <a:latin typeface="Arial Narrow" panose="020B0606020202030204" pitchFamily="34" charset="0"/>
              </a:rPr>
              <a:t>уровень </a:t>
            </a:r>
            <a:r>
              <a:rPr lang="ru-RU" sz="120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конкуренции</a:t>
            </a:r>
          </a:p>
          <a:p>
            <a:pPr algn="just" defTabSz="1218602"/>
            <a:r>
              <a:rPr lang="ru-RU" sz="1200" dirty="0">
                <a:solidFill>
                  <a:srgbClr val="1F4E79"/>
                </a:solidFill>
                <a:latin typeface="Arial Narrow" panose="020B0606020202030204" pitchFamily="34" charset="0"/>
              </a:rPr>
              <a:t>возможность диверсификации клиентской базы</a:t>
            </a:r>
          </a:p>
          <a:p>
            <a:pPr algn="just" defTabSz="1218602"/>
            <a:endParaRPr lang="ru-RU" sz="1400" b="1" dirty="0">
              <a:solidFill>
                <a:srgbClr val="1F4E79"/>
              </a:solidFill>
              <a:latin typeface="Arial Narrow" panose="020B0606020202030204" pitchFamily="34" charset="0"/>
              <a:cs typeface="+mn-cs"/>
            </a:endParaRPr>
          </a:p>
          <a:p>
            <a:pPr algn="just" defTabSz="1218602"/>
            <a:r>
              <a:rPr lang="ru-RU" sz="1400" b="1" dirty="0" smtClean="0">
                <a:solidFill>
                  <a:srgbClr val="1F4E79"/>
                </a:solidFill>
                <a:latin typeface="Arial Narrow" panose="020B0606020202030204" pitchFamily="34" charset="0"/>
                <a:cs typeface="+mn-cs"/>
              </a:rPr>
              <a:t>Оценка технической реализуемости проекта: </a:t>
            </a:r>
          </a:p>
          <a:p>
            <a:pPr algn="just" defTabSz="1218602"/>
            <a:r>
              <a:rPr lang="ru-RU" sz="1200" dirty="0" smtClean="0">
                <a:solidFill>
                  <a:srgbClr val="1F4E79"/>
                </a:solidFill>
                <a:latin typeface="Arial Narrow" panose="020B0606020202030204" pitchFamily="34" charset="0"/>
                <a:cs typeface="+mn-cs"/>
              </a:rPr>
              <a:t>подтверждение технологии и достаточности бюджета (при необходимости предоставление Инициатором отчета о независимой технологической экспертизе проекта)</a:t>
            </a:r>
          </a:p>
          <a:p>
            <a:pPr algn="just" defTabSz="1218602"/>
            <a:endParaRPr lang="ru-RU" sz="1400" dirty="0" smtClean="0">
              <a:solidFill>
                <a:srgbClr val="1F4E79"/>
              </a:solidFill>
              <a:latin typeface="Arial Narrow" panose="020B0606020202030204" pitchFamily="34" charset="0"/>
              <a:cs typeface="+mn-cs"/>
            </a:endParaRPr>
          </a:p>
          <a:p>
            <a:pPr algn="just" defTabSz="1218602"/>
            <a:r>
              <a:rPr lang="ru-RU" sz="1400" b="1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Оценка обоснованности </a:t>
            </a:r>
            <a:r>
              <a:rPr lang="ru-RU" sz="1400" b="1" dirty="0" smtClean="0">
                <a:solidFill>
                  <a:srgbClr val="1F4E79"/>
                </a:solidFill>
                <a:latin typeface="Arial Narrow" panose="020B0606020202030204" pitchFamily="34" charset="0"/>
                <a:cs typeface="+mn-cs"/>
              </a:rPr>
              <a:t>бюджета: </a:t>
            </a:r>
          </a:p>
          <a:p>
            <a:pPr algn="just" defTabSz="1218602"/>
            <a:r>
              <a:rPr lang="ru-RU" sz="1200" dirty="0" smtClean="0">
                <a:solidFill>
                  <a:srgbClr val="1F4E79"/>
                </a:solidFill>
                <a:latin typeface="Arial Narrow" panose="020B0606020202030204" pitchFamily="34" charset="0"/>
                <a:cs typeface="+mn-cs"/>
              </a:rPr>
              <a:t>оценка инвестиционных затрат и ключевых договоров проекта</a:t>
            </a:r>
          </a:p>
          <a:p>
            <a:pPr algn="just" defTabSz="1218602"/>
            <a:endParaRPr lang="ru-RU" sz="1400" dirty="0" smtClean="0">
              <a:solidFill>
                <a:srgbClr val="1F4E79"/>
              </a:solidFill>
              <a:latin typeface="Arial Narrow" panose="020B0606020202030204" pitchFamily="34" charset="0"/>
              <a:cs typeface="+mn-cs"/>
            </a:endParaRPr>
          </a:p>
          <a:p>
            <a:pPr algn="just" defTabSz="1218602"/>
            <a:r>
              <a:rPr lang="ru-RU" sz="1400" b="1" dirty="0">
                <a:solidFill>
                  <a:srgbClr val="1F4E79"/>
                </a:solidFill>
                <a:latin typeface="Arial Narrow" panose="020B0606020202030204" pitchFamily="34" charset="0"/>
                <a:cs typeface="+mn-cs"/>
              </a:rPr>
              <a:t>Оценка опыта ключевых инициаторов и членов команды: </a:t>
            </a:r>
            <a:endParaRPr lang="ru-RU" sz="1400" b="1" dirty="0" smtClean="0">
              <a:solidFill>
                <a:srgbClr val="1F4E79"/>
              </a:solidFill>
              <a:latin typeface="Arial Narrow" panose="020B0606020202030204" pitchFamily="34" charset="0"/>
              <a:cs typeface="+mn-cs"/>
            </a:endParaRPr>
          </a:p>
          <a:p>
            <a:pPr algn="just" defTabSz="1218602"/>
            <a:r>
              <a:rPr lang="ru-RU" sz="120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опыт </a:t>
            </a:r>
            <a:r>
              <a:rPr lang="ru-RU" sz="1200" dirty="0">
                <a:solidFill>
                  <a:srgbClr val="1F4E79"/>
                </a:solidFill>
                <a:latin typeface="Arial Narrow" panose="020B0606020202030204" pitchFamily="34" charset="0"/>
              </a:rPr>
              <a:t>работы в бизнесе и (или) отрасли реализации </a:t>
            </a:r>
            <a:r>
              <a:rPr lang="ru-RU" sz="120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проекта</a:t>
            </a:r>
          </a:p>
          <a:p>
            <a:pPr algn="just" defTabSz="1218602"/>
            <a:r>
              <a:rPr lang="ru-RU" sz="120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наличие </a:t>
            </a:r>
            <a:r>
              <a:rPr lang="ru-RU" sz="1200" dirty="0">
                <a:solidFill>
                  <a:srgbClr val="1F4E79"/>
                </a:solidFill>
                <a:latin typeface="Arial Narrow" panose="020B0606020202030204" pitchFamily="34" charset="0"/>
              </a:rPr>
              <a:t>опыта в реализации сопоставимых </a:t>
            </a:r>
            <a:r>
              <a:rPr lang="ru-RU" sz="120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проектов</a:t>
            </a:r>
          </a:p>
          <a:p>
            <a:pPr algn="just" defTabSz="1218602"/>
            <a:r>
              <a:rPr lang="ru-RU" sz="120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наличие </a:t>
            </a:r>
            <a:r>
              <a:rPr lang="ru-RU" sz="1200" dirty="0">
                <a:solidFill>
                  <a:srgbClr val="1F4E79"/>
                </a:solidFill>
                <a:latin typeface="Arial Narrow" panose="020B0606020202030204" pitchFamily="34" charset="0"/>
              </a:rPr>
              <a:t>ключевых специалистов в составе команды </a:t>
            </a:r>
            <a:r>
              <a:rPr lang="ru-RU" sz="120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проекта</a:t>
            </a:r>
          </a:p>
          <a:p>
            <a:pPr algn="just" defTabSz="1218602"/>
            <a:r>
              <a:rPr lang="ru-RU" sz="120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деловая репутация бенефициаров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467599" y="2521295"/>
            <a:ext cx="4680000" cy="1944000"/>
          </a:xfrm>
          <a:prstGeom prst="rect">
            <a:avLst/>
          </a:prstGeom>
          <a:solidFill>
            <a:srgbClr val="ECECE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t">
            <a:noAutofit/>
          </a:bodyPr>
          <a:lstStyle/>
          <a:p>
            <a:pPr algn="just" defTabSz="1218602">
              <a:spcAft>
                <a:spcPts val="0"/>
              </a:spcAft>
            </a:pPr>
            <a:r>
              <a:rPr lang="ru-RU" sz="1400" b="1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Подтверждение </a:t>
            </a:r>
            <a:r>
              <a:rPr lang="ru-RU" sz="1400" b="1" dirty="0">
                <a:solidFill>
                  <a:srgbClr val="1F4E79"/>
                </a:solidFill>
                <a:latin typeface="Arial Narrow" panose="020B0606020202030204" pitchFamily="34" charset="0"/>
              </a:rPr>
              <a:t>соответствия критериям стартапа*: </a:t>
            </a:r>
            <a:endParaRPr lang="ru-RU" sz="1400" b="1" dirty="0" smtClean="0">
              <a:solidFill>
                <a:srgbClr val="1F4E79"/>
              </a:solidFill>
              <a:latin typeface="Arial Narrow" panose="020B0606020202030204" pitchFamily="34" charset="0"/>
            </a:endParaRPr>
          </a:p>
          <a:p>
            <a:pPr algn="just" defTabSz="1218602">
              <a:spcAft>
                <a:spcPts val="0"/>
              </a:spcAft>
            </a:pPr>
            <a:r>
              <a:rPr lang="ru-RU" sz="120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получение </a:t>
            </a:r>
            <a:r>
              <a:rPr lang="ru-RU" sz="1200" dirty="0">
                <a:solidFill>
                  <a:srgbClr val="1F4E79"/>
                </a:solidFill>
                <a:latin typeface="Arial Narrow" panose="020B0606020202030204" pitchFamily="34" charset="0"/>
              </a:rPr>
              <a:t>заключения независимой экспертной организации</a:t>
            </a:r>
          </a:p>
          <a:p>
            <a:pPr algn="just" defTabSz="1218602">
              <a:spcAft>
                <a:spcPts val="0"/>
              </a:spcAft>
            </a:pPr>
            <a:endParaRPr lang="ru-RU" sz="1400" dirty="0" smtClean="0">
              <a:solidFill>
                <a:srgbClr val="1F4E79"/>
              </a:solidFill>
              <a:latin typeface="Arial Narrow" panose="020B0606020202030204" pitchFamily="34" charset="0"/>
            </a:endParaRPr>
          </a:p>
          <a:p>
            <a:pPr algn="just" defTabSz="1218602">
              <a:spcAft>
                <a:spcPts val="0"/>
              </a:spcAft>
            </a:pPr>
            <a:r>
              <a:rPr lang="ru-RU" sz="1400" b="1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Оценка </a:t>
            </a:r>
            <a:r>
              <a:rPr lang="ru-RU" sz="1400" b="1" dirty="0">
                <a:solidFill>
                  <a:srgbClr val="1F4E79"/>
                </a:solidFill>
                <a:latin typeface="Arial Narrow" panose="020B0606020202030204" pitchFamily="34" charset="0"/>
              </a:rPr>
              <a:t>потребности в оборотном капитале </a:t>
            </a:r>
            <a:endParaRPr lang="ru-RU" sz="1400" b="1" dirty="0" smtClean="0">
              <a:solidFill>
                <a:srgbClr val="1F4E79"/>
              </a:solidFill>
              <a:latin typeface="Arial Narrow" panose="020B0606020202030204" pitchFamily="34" charset="0"/>
            </a:endParaRPr>
          </a:p>
          <a:p>
            <a:pPr algn="just" defTabSz="1218602">
              <a:spcAft>
                <a:spcPts val="0"/>
              </a:spcAft>
            </a:pPr>
            <a:r>
              <a:rPr lang="ru-RU" sz="120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на основании финансовой модели проекта</a:t>
            </a:r>
          </a:p>
          <a:p>
            <a:pPr algn="just" defTabSz="1218602">
              <a:spcAft>
                <a:spcPts val="0"/>
              </a:spcAft>
            </a:pPr>
            <a:endParaRPr lang="ru-RU" sz="1400" dirty="0" smtClean="0">
              <a:solidFill>
                <a:srgbClr val="1F4E79"/>
              </a:solidFill>
              <a:latin typeface="Arial Narrow" panose="020B0606020202030204" pitchFamily="34" charset="0"/>
            </a:endParaRPr>
          </a:p>
          <a:p>
            <a:pPr algn="just" defTabSz="1218602">
              <a:spcAft>
                <a:spcPts val="0"/>
              </a:spcAft>
            </a:pPr>
            <a:r>
              <a:rPr lang="ru-RU" sz="1400" b="1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Комплексная оценка проекта </a:t>
            </a:r>
          </a:p>
          <a:p>
            <a:pPr algn="just" defTabSz="1218602">
              <a:spcAft>
                <a:spcPts val="0"/>
              </a:spcAft>
            </a:pPr>
            <a:r>
              <a:rPr lang="ru-RU" sz="120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аналогично подходу при финансировании на инвестиционные цели</a:t>
            </a:r>
            <a:endParaRPr lang="ru-RU" sz="1200" dirty="0">
              <a:solidFill>
                <a:srgbClr val="1F4E79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398921" y="1290438"/>
            <a:ext cx="5747620" cy="377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b="0" dirty="0" smtClean="0"/>
              <a:t>Инвестиционные цели</a:t>
            </a:r>
            <a:endParaRPr lang="ru-RU" b="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6588125" y="1281557"/>
            <a:ext cx="5666577" cy="377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b="0" dirty="0" smtClean="0"/>
              <a:t>Пополнение оборотных средств </a:t>
            </a:r>
            <a:endParaRPr lang="ru-RU" b="0" dirty="0"/>
          </a:p>
        </p:txBody>
      </p:sp>
      <p:sp>
        <p:nvSpPr>
          <p:cNvPr id="10" name="TextBox 9"/>
          <p:cNvSpPr txBox="1"/>
          <p:nvPr/>
        </p:nvSpPr>
        <p:spPr>
          <a:xfrm>
            <a:off x="363538" y="7931888"/>
            <a:ext cx="116725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725759"/>
            <a:r>
              <a:rPr lang="ru-RU" sz="100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*согласно </a:t>
            </a:r>
            <a:r>
              <a:rPr lang="ru-RU" sz="1000" dirty="0">
                <a:solidFill>
                  <a:srgbClr val="1F4E79"/>
                </a:solidFill>
                <a:latin typeface="Arial Narrow" panose="020B0606020202030204" pitchFamily="34" charset="0"/>
              </a:rPr>
              <a:t>Правилам взаимодействия банков с АО «Корпорация «МСП</a:t>
            </a:r>
            <a:r>
              <a:rPr lang="ru-RU" sz="100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»</a:t>
            </a:r>
            <a:endParaRPr lang="en-US" sz="1000" dirty="0">
              <a:solidFill>
                <a:srgbClr val="1F4E79"/>
              </a:solidFill>
              <a:latin typeface="Arial Narrow" panose="020B060602020203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88" y="6930886"/>
            <a:ext cx="504000" cy="504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88" y="6061666"/>
            <a:ext cx="504000" cy="44183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88" y="3880136"/>
            <a:ext cx="504000" cy="5040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8" y="1730916"/>
            <a:ext cx="504000" cy="5040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41" y="5123193"/>
            <a:ext cx="594493" cy="468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21" y="2642001"/>
            <a:ext cx="504000" cy="38982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334" y="5453686"/>
            <a:ext cx="504000" cy="5040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708" y="4043744"/>
            <a:ext cx="252000" cy="25200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883" y="4024570"/>
            <a:ext cx="252000" cy="2520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672" y="3691415"/>
            <a:ext cx="365594" cy="28800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132" y="3732912"/>
            <a:ext cx="288000" cy="252476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334" y="6145448"/>
            <a:ext cx="504000" cy="504000"/>
          </a:xfrm>
          <a:prstGeom prst="rect">
            <a:avLst/>
          </a:prstGeom>
        </p:spPr>
      </p:pic>
      <p:sp>
        <p:nvSpPr>
          <p:cNvPr id="24" name="Скругленный прямоугольник 23"/>
          <p:cNvSpPr/>
          <p:nvPr/>
        </p:nvSpPr>
        <p:spPr>
          <a:xfrm>
            <a:off x="6542567" y="1872710"/>
            <a:ext cx="5731185" cy="2828261"/>
          </a:xfrm>
          <a:prstGeom prst="roundRect">
            <a:avLst>
              <a:gd name="adj" fmla="val 11789"/>
            </a:avLst>
          </a:prstGeom>
          <a:noFill/>
          <a:ln w="3175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1F4E79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504739" y="1902345"/>
            <a:ext cx="20393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1218602"/>
            <a:r>
              <a:rPr lang="ru-RU" sz="1400" b="1" dirty="0">
                <a:solidFill>
                  <a:srgbClr val="1F4E79"/>
                </a:solidFill>
                <a:latin typeface="Arial Narrow" panose="020B0606020202030204" pitchFamily="34" charset="0"/>
              </a:rPr>
              <a:t>На инвестиционной </a:t>
            </a:r>
            <a:r>
              <a:rPr lang="ru-RU" sz="1400" b="1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фазе</a:t>
            </a:r>
          </a:p>
          <a:p>
            <a:pPr lvl="0" algn="ctr" defTabSz="1218602"/>
            <a:r>
              <a:rPr lang="ru-RU" sz="1400" b="1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(отсутствие </a:t>
            </a:r>
            <a:r>
              <a:rPr lang="ru-RU" sz="1400" b="1" dirty="0">
                <a:solidFill>
                  <a:srgbClr val="1F4E79"/>
                </a:solidFill>
                <a:latin typeface="Arial Narrow" panose="020B0606020202030204" pitchFamily="34" charset="0"/>
              </a:rPr>
              <a:t>выручки</a:t>
            </a:r>
            <a:r>
              <a:rPr lang="ru-RU" sz="1400" b="1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461250" y="5455875"/>
            <a:ext cx="4680000" cy="1944000"/>
          </a:xfrm>
          <a:prstGeom prst="rect">
            <a:avLst/>
          </a:prstGeom>
          <a:solidFill>
            <a:srgbClr val="ECECE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t">
            <a:noAutofit/>
          </a:bodyPr>
          <a:lstStyle/>
          <a:p>
            <a:pPr algn="just" defTabSz="1218602">
              <a:spcAft>
                <a:spcPts val="0"/>
              </a:spcAft>
            </a:pPr>
            <a:r>
              <a:rPr lang="ru-RU" sz="1400" b="1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Подтверждение </a:t>
            </a:r>
            <a:r>
              <a:rPr lang="ru-RU" sz="1400" b="1" dirty="0">
                <a:solidFill>
                  <a:srgbClr val="1F4E79"/>
                </a:solidFill>
                <a:latin typeface="Arial Narrow" panose="020B0606020202030204" pitchFamily="34" charset="0"/>
              </a:rPr>
              <a:t>соответствия критериям стартапа*: </a:t>
            </a:r>
            <a:endParaRPr lang="ru-RU" sz="1400" b="1" dirty="0" smtClean="0">
              <a:solidFill>
                <a:srgbClr val="1F4E79"/>
              </a:solidFill>
              <a:latin typeface="Arial Narrow" panose="020B0606020202030204" pitchFamily="34" charset="0"/>
            </a:endParaRPr>
          </a:p>
          <a:p>
            <a:pPr algn="just" defTabSz="1218602">
              <a:spcAft>
                <a:spcPts val="0"/>
              </a:spcAft>
            </a:pPr>
            <a:r>
              <a:rPr lang="ru-RU" sz="120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получение </a:t>
            </a:r>
            <a:r>
              <a:rPr lang="ru-RU" sz="1200" dirty="0">
                <a:solidFill>
                  <a:srgbClr val="1F4E79"/>
                </a:solidFill>
                <a:latin typeface="Arial Narrow" panose="020B0606020202030204" pitchFamily="34" charset="0"/>
              </a:rPr>
              <a:t>заключения независимой экспертной организации</a:t>
            </a:r>
          </a:p>
          <a:p>
            <a:pPr algn="just" defTabSz="1218602"/>
            <a:endParaRPr lang="ru-RU" sz="1400" b="1" dirty="0" smtClean="0">
              <a:solidFill>
                <a:srgbClr val="1F4E79"/>
              </a:solidFill>
              <a:latin typeface="Arial Narrow" panose="020B0606020202030204" pitchFamily="34" charset="0"/>
              <a:cs typeface="+mn-cs"/>
            </a:endParaRPr>
          </a:p>
          <a:p>
            <a:pPr algn="just" defTabSz="1218602"/>
            <a:r>
              <a:rPr lang="ru-RU" sz="1400" b="1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Оценка </a:t>
            </a:r>
            <a:r>
              <a:rPr lang="ru-RU" sz="1400" b="1" dirty="0">
                <a:solidFill>
                  <a:srgbClr val="1F4E79"/>
                </a:solidFill>
                <a:latin typeface="Arial Narrow" panose="020B0606020202030204" pitchFamily="34" charset="0"/>
              </a:rPr>
              <a:t>потребности в оборотном капитале </a:t>
            </a:r>
            <a:endParaRPr lang="ru-RU" sz="1400" b="1" dirty="0" smtClean="0">
              <a:solidFill>
                <a:srgbClr val="1F4E79"/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20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на </a:t>
            </a:r>
            <a:r>
              <a:rPr lang="ru-RU" sz="1200" dirty="0">
                <a:solidFill>
                  <a:srgbClr val="1F4E79"/>
                </a:solidFill>
                <a:latin typeface="Arial Narrow" panose="020B0606020202030204" pitchFamily="34" charset="0"/>
              </a:rPr>
              <a:t>основании финансовой модели проекта и фактических показателей деятельности </a:t>
            </a:r>
            <a:endParaRPr lang="ru-RU" sz="1200" dirty="0" smtClean="0">
              <a:solidFill>
                <a:srgbClr val="1F4E79"/>
              </a:solidFill>
              <a:latin typeface="Arial Narrow" panose="020B0606020202030204" pitchFamily="34" charset="0"/>
            </a:endParaRPr>
          </a:p>
          <a:p>
            <a:pPr algn="just" defTabSz="1218602"/>
            <a:endParaRPr lang="ru-RU" sz="1200" dirty="0" smtClean="0">
              <a:solidFill>
                <a:srgbClr val="1F4E79"/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400" b="1" dirty="0">
                <a:solidFill>
                  <a:srgbClr val="1F4E79"/>
                </a:solidFill>
                <a:latin typeface="Arial Narrow" panose="020B0606020202030204" pitchFamily="34" charset="0"/>
              </a:rPr>
              <a:t>Оценка финансовой устойчивости </a:t>
            </a:r>
            <a:r>
              <a:rPr lang="ru-RU" sz="1400" b="1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компании </a:t>
            </a:r>
          </a:p>
          <a:p>
            <a:pPr algn="just" defTabSz="1218602"/>
            <a:r>
              <a:rPr lang="ru-RU" sz="120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на основании </a:t>
            </a:r>
            <a:r>
              <a:rPr lang="ru-RU" sz="1200" dirty="0">
                <a:solidFill>
                  <a:srgbClr val="1F4E79"/>
                </a:solidFill>
                <a:latin typeface="Arial Narrow" panose="020B0606020202030204" pitchFamily="34" charset="0"/>
              </a:rPr>
              <a:t>фактических показателей </a:t>
            </a:r>
            <a:r>
              <a:rPr lang="ru-RU" sz="120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деятельности</a:t>
            </a:r>
            <a:endParaRPr lang="ru-RU" sz="1200" dirty="0">
              <a:solidFill>
                <a:srgbClr val="1F4E79"/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542567" y="4828561"/>
            <a:ext cx="5731185" cy="2828261"/>
          </a:xfrm>
          <a:prstGeom prst="roundRect">
            <a:avLst>
              <a:gd name="adj" fmla="val 11789"/>
            </a:avLst>
          </a:prstGeom>
          <a:noFill/>
          <a:ln w="3175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1F4E79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821401" y="4829843"/>
            <a:ext cx="341311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1218602"/>
            <a:r>
              <a:rPr lang="ru-RU" sz="1400" b="1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На </a:t>
            </a:r>
            <a:r>
              <a:rPr lang="ru-RU" sz="1400" b="1" dirty="0">
                <a:solidFill>
                  <a:srgbClr val="1F4E79"/>
                </a:solidFill>
                <a:latin typeface="Arial Narrow" panose="020B0606020202030204" pitchFamily="34" charset="0"/>
              </a:rPr>
              <a:t>эксплуатационной </a:t>
            </a:r>
            <a:r>
              <a:rPr lang="ru-RU" sz="1400" b="1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фазе</a:t>
            </a:r>
          </a:p>
          <a:p>
            <a:pPr lvl="0" algn="ctr" defTabSz="1218602"/>
            <a:r>
              <a:rPr lang="ru-RU" sz="1400" b="1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(наличие выручки и истории деятельности)</a:t>
            </a:r>
          </a:p>
          <a:p>
            <a:pPr lvl="0" algn="ctr" defTabSz="1218602"/>
            <a:r>
              <a:rPr lang="ru-RU" sz="140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 </a:t>
            </a:r>
            <a:endParaRPr lang="ru-RU" sz="1400" dirty="0">
              <a:solidFill>
                <a:srgbClr val="1F4E79"/>
              </a:solidFill>
              <a:latin typeface="Arial Narrow" panose="020B0606020202030204" pitchFamily="34" charset="0"/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966" y="2494826"/>
            <a:ext cx="504000" cy="504000"/>
          </a:xfrm>
          <a:prstGeom prst="rect">
            <a:avLst/>
          </a:prstGeom>
        </p:spPr>
      </p:pic>
      <p:cxnSp>
        <p:nvCxnSpPr>
          <p:cNvPr id="30" name="Прямая соединительная линия 29"/>
          <p:cNvCxnSpPr/>
          <p:nvPr/>
        </p:nvCxnSpPr>
        <p:spPr>
          <a:xfrm>
            <a:off x="6523743" y="1701910"/>
            <a:ext cx="5796000" cy="0"/>
          </a:xfrm>
          <a:prstGeom prst="line">
            <a:avLst/>
          </a:prstGeom>
          <a:noFill/>
          <a:ln w="19050" cap="flat" cmpd="sng" algn="ctr">
            <a:solidFill>
              <a:srgbClr val="1F4E79"/>
            </a:solidFill>
            <a:prstDash val="solid"/>
            <a:miter lim="800000"/>
          </a:ln>
          <a:effectLst/>
        </p:spPr>
      </p:cxnSp>
      <p:cxnSp>
        <p:nvCxnSpPr>
          <p:cNvPr id="31" name="Прямая соединительная линия 30"/>
          <p:cNvCxnSpPr/>
          <p:nvPr/>
        </p:nvCxnSpPr>
        <p:spPr>
          <a:xfrm>
            <a:off x="398920" y="1701006"/>
            <a:ext cx="5761297" cy="0"/>
          </a:xfrm>
          <a:prstGeom prst="line">
            <a:avLst/>
          </a:prstGeom>
          <a:noFill/>
          <a:ln w="19050" cap="flat" cmpd="sng" algn="ctr">
            <a:solidFill>
              <a:srgbClr val="1F4E79"/>
            </a:solidFill>
            <a:prstDash val="solid"/>
            <a:miter lim="800000"/>
          </a:ln>
          <a:effectLst/>
        </p:spPr>
      </p:cxnSp>
      <p:pic>
        <p:nvPicPr>
          <p:cNvPr id="32" name="Рисунок 31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120" y="6846437"/>
            <a:ext cx="504000" cy="389828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966" y="3103878"/>
            <a:ext cx="504000" cy="504000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084" y="4058925"/>
            <a:ext cx="288000" cy="222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42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4799" y="143717"/>
            <a:ext cx="9409903" cy="1053310"/>
          </a:xfrm>
          <a:noFill/>
        </p:spPr>
        <p:txBody>
          <a:bodyPr wrap="square" lIns="72000" tIns="36000" rIns="0" bIns="36000" rtlCol="0" anchor="t" anchorCtr="0">
            <a:noAutofit/>
          </a:bodyPr>
          <a:lstStyle/>
          <a:p>
            <a:pPr defTabSz="457200"/>
            <a:r>
              <a:rPr lang="ru-RU" dirty="0" smtClean="0">
                <a:solidFill>
                  <a:srgbClr val="1F4E79"/>
                </a:solidFill>
                <a:cs typeface="Arial" pitchFamily="34" charset="0"/>
              </a:rPr>
              <a:t>Финансовая поддержка стартап-проектов</a:t>
            </a:r>
            <a:br>
              <a:rPr lang="ru-RU" dirty="0" smtClean="0">
                <a:solidFill>
                  <a:srgbClr val="1F4E79"/>
                </a:solidFill>
                <a:cs typeface="Arial" pitchFamily="34" charset="0"/>
              </a:rPr>
            </a:br>
            <a:r>
              <a:rPr lang="ru-RU" sz="2400" b="0" dirty="0">
                <a:solidFill>
                  <a:srgbClr val="5B9BD5">
                    <a:lumMod val="50000"/>
                  </a:srgbClr>
                </a:solidFill>
                <a:cs typeface="Arial" pitchFamily="34" charset="0"/>
              </a:rPr>
              <a:t>Итоги деятельности 2017-2019</a:t>
            </a:r>
            <a:br>
              <a:rPr lang="ru-RU" sz="2400" b="0" dirty="0">
                <a:solidFill>
                  <a:srgbClr val="5B9BD5">
                    <a:lumMod val="50000"/>
                  </a:srgbClr>
                </a:solidFill>
                <a:cs typeface="Arial" pitchFamily="34" charset="0"/>
              </a:rPr>
            </a:br>
            <a:endParaRPr lang="ru-RU" sz="2400" b="0" dirty="0">
              <a:solidFill>
                <a:srgbClr val="5B9BD5">
                  <a:lumMod val="50000"/>
                </a:srgbClr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614" y="1894144"/>
            <a:ext cx="5866337" cy="495007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rtlCol="0">
            <a:spAutoFit/>
          </a:bodyPr>
          <a:lstStyle/>
          <a:p>
            <a:pPr marL="11903" marR="0" lvl="0" indent="0" algn="l" defTabSz="457200" rtl="0" eaLnBrk="1" fontAlgn="base" latinLnBrk="0" hangingPunct="1">
              <a:lnSpc>
                <a:spcPts val="1668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41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Поддержка, оказанная стартап-проектам</a:t>
            </a:r>
          </a:p>
          <a:p>
            <a:pPr marL="0" marR="0" lvl="0" indent="0" algn="l" defTabSz="914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по состоянию на </a:t>
            </a:r>
            <a:r>
              <a:rPr lang="ru-RU" sz="1200" kern="0" dirty="0" smtClean="0"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 pitchFamily="34" charset="0"/>
              </a:rPr>
              <a:t>01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 октября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2019 г.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03988" y="4721616"/>
            <a:ext cx="5603434" cy="529504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rtlCol="0">
            <a:spAutoFit/>
          </a:bodyPr>
          <a:lstStyle/>
          <a:p>
            <a:pPr marL="0" marR="0" lvl="0" indent="0" algn="l" defTabSz="914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41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Отраслевая специализация стартап-проектов</a:t>
            </a:r>
          </a:p>
          <a:p>
            <a:pPr marL="0" marR="0" lvl="0" indent="0" algn="l" defTabSz="914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по состоянию на </a:t>
            </a:r>
            <a:r>
              <a:rPr lang="ru-RU" sz="1200" kern="0" noProof="0" dirty="0" smtClean="0"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 pitchFamily="34" charset="0"/>
              </a:rPr>
              <a:t>01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октября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2019 г.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319449" y="1040491"/>
            <a:ext cx="12058924" cy="864000"/>
            <a:chOff x="313824" y="539280"/>
            <a:chExt cx="14701039" cy="971534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313824" y="613631"/>
              <a:ext cx="14665429" cy="843203"/>
            </a:xfrm>
            <a:prstGeom prst="roundRect">
              <a:avLst>
                <a:gd name="adj" fmla="val 7540"/>
              </a:avLst>
            </a:prstGeom>
            <a:solidFill>
              <a:srgbClr val="5B9BD5">
                <a:lumMod val="5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5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147027" y="539280"/>
              <a:ext cx="1839313" cy="971534"/>
            </a:xfrm>
            <a:prstGeom prst="rect">
              <a:avLst/>
            </a:prstGeom>
          </p:spPr>
          <p:txBody>
            <a:bodyPr wrap="none" anchor="ctr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  <a:ea typeface="Calibri" panose="020F0502020204030204" pitchFamily="34" charset="0"/>
                  <a:cs typeface="Arial" pitchFamily="34" charset="0"/>
                </a:rPr>
                <a:t>2017 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  <a:cs typeface="Arial" pitchFamily="34" charset="0"/>
                </a:rPr>
                <a:t>2018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  <a:cs typeface="Arial" pitchFamily="34" charset="0"/>
                </a:rPr>
                <a:t>2019 </a:t>
              </a:r>
              <a:endPara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937011" y="629275"/>
              <a:ext cx="13077852" cy="794901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pPr marL="285766" marR="0" lvl="0" indent="-285766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Ø"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  <a:ea typeface="Calibri" panose="020F0502020204030204" pitchFamily="34" charset="0"/>
                  <a:cs typeface="Arial" pitchFamily="34" charset="0"/>
                </a:rPr>
                <a:t>Активное развитие направления поддержки высокотехнологичных стартап-проектов </a:t>
              </a:r>
            </a:p>
            <a:p>
              <a:pPr marL="285766" marR="0" lvl="0" indent="-285766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Ø"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  <a:ea typeface="Calibri" panose="020F0502020204030204" pitchFamily="34" charset="0"/>
                  <a:cs typeface="Arial" pitchFamily="34" charset="0"/>
                </a:rPr>
                <a:t>Специальный гарантийный продукт для высокотехнологичных </a:t>
              </a:r>
              <a:r>
                <a:rPr kumimoji="0" lang="ru-RU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  <a:ea typeface="Calibri" panose="020F0502020204030204" pitchFamily="34" charset="0"/>
                  <a:cs typeface="Arial" pitchFamily="34" charset="0"/>
                </a:rPr>
                <a:t>стартапов</a:t>
              </a:r>
            </a:p>
            <a:p>
              <a:pPr marL="285766" marR="0" lvl="0" indent="-285766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Ø"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  <a:ea typeface="Calibri" panose="020F0502020204030204" pitchFamily="34" charset="0"/>
                  <a:cs typeface="Arial" pitchFamily="34" charset="0"/>
                </a:rPr>
                <a:t>Поддержка стартапов – приоритетное направление деятельности АО «Корпорация «МСП</a:t>
              </a:r>
              <a:r>
                <a:rPr kumimoji="0" lang="ru-RU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  <a:ea typeface="Calibri" panose="020F0502020204030204" pitchFamily="34" charset="0"/>
                  <a:cs typeface="Arial" pitchFamily="34" charset="0"/>
                </a:rPr>
                <a:t>»</a:t>
              </a:r>
              <a:endPara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Arial" pitchFamily="34" charset="0"/>
              </a:endParaRPr>
            </a:p>
          </p:txBody>
        </p:sp>
      </p:grpSp>
      <p:cxnSp>
        <p:nvCxnSpPr>
          <p:cNvPr id="15" name="Прямая соединительная линия 14"/>
          <p:cNvCxnSpPr/>
          <p:nvPr/>
        </p:nvCxnSpPr>
        <p:spPr>
          <a:xfrm>
            <a:off x="6534213" y="5264064"/>
            <a:ext cx="5796000" cy="0"/>
          </a:xfrm>
          <a:prstGeom prst="line">
            <a:avLst/>
          </a:prstGeom>
          <a:noFill/>
          <a:ln w="19050" cap="flat" cmpd="sng" algn="ctr">
            <a:solidFill>
              <a:srgbClr val="1F4E79"/>
            </a:solidFill>
            <a:prstDash val="solid"/>
            <a:miter lim="800000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05418" y="4718650"/>
            <a:ext cx="5993980" cy="52950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41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Поддержка проектов по федеральным округам </a:t>
            </a:r>
            <a:endParaRPr kumimoji="0" lang="ru-RU" sz="1641" b="1" i="0" u="none" strike="noStrike" kern="0" cap="none" spc="0" normalizeH="0" baseline="0" noProof="0" dirty="0" smtClean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по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состоянию на </a:t>
            </a:r>
            <a:r>
              <a:rPr lang="ru-RU" sz="1200" kern="0" noProof="0" dirty="0" smtClean="0"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 pitchFamily="34" charset="0"/>
              </a:rPr>
              <a:t>01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 октября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2019 г.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51601" y="3419155"/>
            <a:ext cx="5760000" cy="1111487"/>
          </a:xfrm>
          <a:prstGeom prst="roundRect">
            <a:avLst>
              <a:gd name="adj" fmla="val 14473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tIns="0" bIns="0" rtlCol="0" anchor="b"/>
          <a:lstStyle/>
          <a:p>
            <a:pPr marL="0" marR="0" lvl="0" indent="0" algn="ctr" defTabSz="72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7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План поддержки стартап-проектов на 2019 </a:t>
            </a:r>
            <a:r>
              <a:rPr kumimoji="0" lang="ru-RU" sz="1270" b="1" i="0" u="none" strike="noStrike" kern="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год: 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не менее 3 400 млн рублей</a:t>
            </a:r>
            <a:endParaRPr kumimoji="0" lang="ru-RU" sz="1480" b="1" i="0" u="none" strike="noStrike" kern="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43828" y="2618603"/>
            <a:ext cx="1188000" cy="34287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pPr marL="0" marR="0" lvl="0" indent="0" algn="just" defTabSz="52895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1 454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rebuchet MS"/>
              </a:rPr>
              <a:t>млн рублей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Trebuchet MS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589517" y="2603987"/>
            <a:ext cx="4028853" cy="360000"/>
          </a:xfrm>
          <a:prstGeom prst="rightArrow">
            <a:avLst>
              <a:gd name="adj1" fmla="val 100000"/>
              <a:gd name="adj2" fmla="val 32068"/>
            </a:avLst>
          </a:prstGeom>
          <a:solidFill>
            <a:srgbClr val="DEEBF7"/>
          </a:solidFill>
          <a:ln>
            <a:solidFill>
              <a:srgbClr val="25406F"/>
            </a:solidFill>
          </a:ln>
        </p:spPr>
        <p:txBody>
          <a:bodyPr wrap="square" lIns="46875" tIns="0" rIns="0" bIns="0" rtlCol="0" anchor="ctr"/>
          <a:lstStyle/>
          <a:p>
            <a:pPr marL="0" marR="0" lvl="0" indent="0" algn="l" defTabSz="5953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Выдано гарантий в 2017 году: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744793" y="3031122"/>
            <a:ext cx="1188000" cy="34287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pPr marL="0" marR="0" lvl="0" indent="0" algn="just" defTabSz="52895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3 196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rebuchet MS"/>
              </a:rPr>
              <a:t>млн рублей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Trebuchet MS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587985" y="3016506"/>
            <a:ext cx="4028093" cy="360000"/>
          </a:xfrm>
          <a:prstGeom prst="rightArrow">
            <a:avLst>
              <a:gd name="adj1" fmla="val 100000"/>
              <a:gd name="adj2" fmla="val 32068"/>
            </a:avLst>
          </a:prstGeom>
          <a:solidFill>
            <a:srgbClr val="DEEBF7"/>
          </a:solidFill>
          <a:ln>
            <a:solidFill>
              <a:srgbClr val="25406F"/>
            </a:solidFill>
          </a:ln>
        </p:spPr>
        <p:txBody>
          <a:bodyPr wrap="square" lIns="46875" tIns="0" rIns="0" bIns="0" rtlCol="0" anchor="ctr"/>
          <a:lstStyle/>
          <a:p>
            <a:pPr marL="0" marR="0" lvl="0" indent="0" algn="l" defTabSz="5953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Выдано гарантий в 2018 году:</a:t>
            </a: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376000"/>
              </p:ext>
            </p:extLst>
          </p:nvPr>
        </p:nvGraphicFramePr>
        <p:xfrm>
          <a:off x="6566394" y="5297053"/>
          <a:ext cx="5741093" cy="2835919"/>
        </p:xfrm>
        <a:graphic>
          <a:graphicData uri="http://schemas.openxmlformats.org/drawingml/2006/table">
            <a:tbl>
              <a:tblPr firstRow="1" bandRow="1"/>
              <a:tblGrid>
                <a:gridCol w="26683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363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363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68354">
                <a:tc>
                  <a:txBody>
                    <a:bodyPr/>
                    <a:lstStyle>
                      <a:lvl1pPr marL="0" algn="l" defTabSz="1093324" rtl="0" eaLnBrk="1" latinLnBrk="0" hangingPunct="1">
                        <a:defRPr sz="2162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546662" algn="l" defTabSz="1093324" rtl="0" eaLnBrk="1" latinLnBrk="0" hangingPunct="1">
                        <a:defRPr sz="2162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093324" algn="l" defTabSz="1093324" rtl="0" eaLnBrk="1" latinLnBrk="0" hangingPunct="1">
                        <a:defRPr sz="2162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639986" algn="l" defTabSz="1093324" rtl="0" eaLnBrk="1" latinLnBrk="0" hangingPunct="1">
                        <a:defRPr sz="2162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186649" algn="l" defTabSz="1093324" rtl="0" eaLnBrk="1" latinLnBrk="0" hangingPunct="1">
                        <a:defRPr sz="2162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733311" algn="l" defTabSz="1093324" rtl="0" eaLnBrk="1" latinLnBrk="0" hangingPunct="1">
                        <a:defRPr sz="2162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279973" algn="l" defTabSz="1093324" rtl="0" eaLnBrk="1" latinLnBrk="0" hangingPunct="1">
                        <a:defRPr sz="2162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826635" algn="l" defTabSz="1093324" rtl="0" eaLnBrk="1" latinLnBrk="0" hangingPunct="1">
                        <a:defRPr sz="2162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373297" algn="l" defTabSz="1093324" rtl="0" eaLnBrk="1" latinLnBrk="0" hangingPunct="1">
                        <a:defRPr sz="2162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1152144" rtl="0" eaLnBrk="1" latinLnBrk="0" hangingPunct="1"/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Отраслевая специализация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24" rtl="0" eaLnBrk="1" latinLnBrk="0" hangingPunct="1">
                        <a:defRPr sz="2162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546662" algn="l" defTabSz="1093324" rtl="0" eaLnBrk="1" latinLnBrk="0" hangingPunct="1">
                        <a:defRPr sz="2162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093324" algn="l" defTabSz="1093324" rtl="0" eaLnBrk="1" latinLnBrk="0" hangingPunct="1">
                        <a:defRPr sz="2162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639986" algn="l" defTabSz="1093324" rtl="0" eaLnBrk="1" latinLnBrk="0" hangingPunct="1">
                        <a:defRPr sz="2162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186649" algn="l" defTabSz="1093324" rtl="0" eaLnBrk="1" latinLnBrk="0" hangingPunct="1">
                        <a:defRPr sz="2162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733311" algn="l" defTabSz="1093324" rtl="0" eaLnBrk="1" latinLnBrk="0" hangingPunct="1">
                        <a:defRPr sz="2162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279973" algn="l" defTabSz="1093324" rtl="0" eaLnBrk="1" latinLnBrk="0" hangingPunct="1">
                        <a:defRPr sz="2162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826635" algn="l" defTabSz="1093324" rtl="0" eaLnBrk="1" latinLnBrk="0" hangingPunct="1">
                        <a:defRPr sz="2162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373297" algn="l" defTabSz="1093324" rtl="0" eaLnBrk="1" latinLnBrk="0" hangingPunct="1">
                        <a:defRPr sz="2162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1152144" rtl="0" eaLnBrk="1" fontAlgn="ctr" latinLnBrk="0" hangingPunct="1"/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Объем гарантийной поддержки</a:t>
                      </a:r>
                    </a:p>
                    <a:p>
                      <a:pPr marL="0" algn="ctr" defTabSz="1152144" rtl="0" eaLnBrk="1" fontAlgn="ctr" latinLnBrk="0" hangingPunct="1"/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млн рублей</a:t>
                      </a:r>
                    </a:p>
                  </a:txBody>
                  <a:tcPr marL="45720" marR="4572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24" rtl="0" eaLnBrk="1" latinLnBrk="0" hangingPunct="1">
                        <a:defRPr sz="2162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546662" algn="l" defTabSz="1093324" rtl="0" eaLnBrk="1" latinLnBrk="0" hangingPunct="1">
                        <a:defRPr sz="2162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093324" algn="l" defTabSz="1093324" rtl="0" eaLnBrk="1" latinLnBrk="0" hangingPunct="1">
                        <a:defRPr sz="2162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639986" algn="l" defTabSz="1093324" rtl="0" eaLnBrk="1" latinLnBrk="0" hangingPunct="1">
                        <a:defRPr sz="2162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186649" algn="l" defTabSz="1093324" rtl="0" eaLnBrk="1" latinLnBrk="0" hangingPunct="1">
                        <a:defRPr sz="2162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733311" algn="l" defTabSz="1093324" rtl="0" eaLnBrk="1" latinLnBrk="0" hangingPunct="1">
                        <a:defRPr sz="2162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279973" algn="l" defTabSz="1093324" rtl="0" eaLnBrk="1" latinLnBrk="0" hangingPunct="1">
                        <a:defRPr sz="2162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826635" algn="l" defTabSz="1093324" rtl="0" eaLnBrk="1" latinLnBrk="0" hangingPunct="1">
                        <a:defRPr sz="2162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373297" algn="l" defTabSz="1093324" rtl="0" eaLnBrk="1" latinLnBrk="0" hangingPunct="1">
                        <a:defRPr sz="2162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Привлеченное финансирование,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млн рублей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7617">
                <a:tc>
                  <a:txBody>
                    <a:bodyPr/>
                    <a:lstStyle/>
                    <a:p>
                      <a:pPr marL="0" algn="l" defTabSz="1093324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Raavi" panose="020B0502040204020203" pitchFamily="34" charset="0"/>
                        </a:rPr>
                        <a:t>Обрабатывающее производство</a:t>
                      </a:r>
                      <a:endParaRPr lang="ru-RU" sz="1200" kern="1200" dirty="0">
                        <a:solidFill>
                          <a:srgbClr val="1F4E79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Raavi" panose="020B0502040204020203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Raavi" panose="020B0502040204020203" pitchFamily="34" charset="0"/>
                        </a:rPr>
                        <a:t>4 290</a:t>
                      </a:r>
                      <a:endParaRPr lang="ru-RU" sz="1200" kern="1200" dirty="0">
                        <a:solidFill>
                          <a:srgbClr val="1F4E79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Raavi" panose="020B0502040204020203" pitchFamily="34" charset="0"/>
                      </a:endParaRPr>
                    </a:p>
                  </a:txBody>
                  <a:tcPr marL="45720" marR="4572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Raavi" panose="020B0502040204020203" pitchFamily="34" charset="0"/>
                        </a:rPr>
                        <a:t>8 728</a:t>
                      </a:r>
                      <a:endParaRPr lang="ru-RU" sz="1200" kern="1200" dirty="0">
                        <a:solidFill>
                          <a:srgbClr val="1F4E79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Raavi" panose="020B0502040204020203" pitchFamily="34" charset="0"/>
                      </a:endParaRPr>
                    </a:p>
                  </a:txBody>
                  <a:tcPr marL="45720" marR="4572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27617">
                <a:tc>
                  <a:txBody>
                    <a:bodyPr/>
                    <a:lstStyle>
                      <a:lvl1pPr marL="0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62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24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39986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649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11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79973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635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297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1093324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Raavi" panose="020B0502040204020203" pitchFamily="34" charset="0"/>
                        </a:rPr>
                        <a:t>Химическая промышленность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Raavi" panose="020B0502040204020203" pitchFamily="34" charset="0"/>
                        </a:rPr>
                        <a:t>790</a:t>
                      </a:r>
                    </a:p>
                  </a:txBody>
                  <a:tcPr marL="45720" marR="4572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Raavi" panose="020B0502040204020203" pitchFamily="34" charset="0"/>
                        </a:rPr>
                        <a:t>1 </a:t>
                      </a:r>
                      <a:r>
                        <a:rPr lang="ru-RU" sz="1200" kern="1200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Raavi" panose="020B0502040204020203" pitchFamily="34" charset="0"/>
                        </a:rPr>
                        <a:t>226</a:t>
                      </a:r>
                      <a:endParaRPr lang="ru-RU" sz="1200" kern="1200" dirty="0">
                        <a:solidFill>
                          <a:srgbClr val="1F4E79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Raavi" panose="020B0502040204020203" pitchFamily="34" charset="0"/>
                      </a:endParaRPr>
                    </a:p>
                  </a:txBody>
                  <a:tcPr marL="45720" marR="4572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3809">
                <a:tc>
                  <a:txBody>
                    <a:bodyPr/>
                    <a:lstStyle/>
                    <a:p>
                      <a:pPr marL="0" algn="l" defTabSz="1093324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Raavi" panose="020B0502040204020203" pitchFamily="34" charset="0"/>
                        </a:rPr>
                        <a:t>ИТ</a:t>
                      </a:r>
                      <a:r>
                        <a:rPr lang="ru-RU" sz="1200" kern="1200" baseline="0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Raavi" panose="020B0502040204020203" pitchFamily="34" charset="0"/>
                        </a:rPr>
                        <a:t> и т</a:t>
                      </a:r>
                      <a:r>
                        <a:rPr lang="ru-RU" sz="1200" kern="1200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Raavi" panose="020B0502040204020203" pitchFamily="34" charset="0"/>
                        </a:rPr>
                        <a:t>елекоммуникационные технологии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Raavi" panose="020B0502040204020203" pitchFamily="34" charset="0"/>
                        </a:rPr>
                        <a:t>519</a:t>
                      </a:r>
                      <a:endParaRPr lang="ru-RU" sz="1200" kern="1200" dirty="0">
                        <a:solidFill>
                          <a:srgbClr val="1F4E79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Raavi" panose="020B0502040204020203" pitchFamily="34" charset="0"/>
                      </a:endParaRPr>
                    </a:p>
                  </a:txBody>
                  <a:tcPr marL="45720" marR="4572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Raavi" panose="020B0502040204020203" pitchFamily="34" charset="0"/>
                        </a:rPr>
                        <a:t>720</a:t>
                      </a:r>
                      <a:endParaRPr lang="ru-RU" sz="1200" kern="1200" dirty="0">
                        <a:solidFill>
                          <a:srgbClr val="1F4E79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Raavi" panose="020B0502040204020203" pitchFamily="34" charset="0"/>
                      </a:endParaRPr>
                    </a:p>
                  </a:txBody>
                  <a:tcPr marL="45720" marR="4572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1093324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Raavi" panose="020B0502040204020203" pitchFamily="34" charset="0"/>
                        </a:rPr>
                        <a:t>Сельское хозяйство</a:t>
                      </a:r>
                      <a:endParaRPr lang="ru-RU" sz="1200" kern="1200" dirty="0">
                        <a:solidFill>
                          <a:srgbClr val="1F4E79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Raavi" panose="020B0502040204020203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Raavi" panose="020B0502040204020203" pitchFamily="34" charset="0"/>
                        </a:rPr>
                        <a:t>499</a:t>
                      </a:r>
                      <a:endParaRPr lang="ru-RU" sz="1200" kern="1200" dirty="0">
                        <a:solidFill>
                          <a:srgbClr val="1F4E79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Raavi" panose="020B0502040204020203" pitchFamily="34" charset="0"/>
                      </a:endParaRPr>
                    </a:p>
                  </a:txBody>
                  <a:tcPr marL="45720" marR="4572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Raavi" panose="020B0502040204020203" pitchFamily="34" charset="0"/>
                        </a:rPr>
                        <a:t>790</a:t>
                      </a:r>
                      <a:endParaRPr lang="ru-RU" sz="1200" kern="1200" dirty="0">
                        <a:solidFill>
                          <a:srgbClr val="1F4E79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Raavi" panose="020B0502040204020203" pitchFamily="34" charset="0"/>
                      </a:endParaRPr>
                    </a:p>
                  </a:txBody>
                  <a:tcPr marL="45720" marR="4572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60409834"/>
                  </a:ext>
                </a:extLst>
              </a:tr>
              <a:tr h="218703">
                <a:tc>
                  <a:txBody>
                    <a:bodyPr/>
                    <a:lstStyle>
                      <a:lvl1pPr marL="0" algn="l" defTabSz="1093324" rtl="0" eaLnBrk="1" latinLnBrk="0" hangingPunct="1">
                        <a:defRPr sz="2162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546662" algn="l" defTabSz="1093324" rtl="0" eaLnBrk="1" latinLnBrk="0" hangingPunct="1">
                        <a:defRPr sz="2162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093324" algn="l" defTabSz="1093324" rtl="0" eaLnBrk="1" latinLnBrk="0" hangingPunct="1">
                        <a:defRPr sz="2162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639986" algn="l" defTabSz="1093324" rtl="0" eaLnBrk="1" latinLnBrk="0" hangingPunct="1">
                        <a:defRPr sz="2162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186649" algn="l" defTabSz="1093324" rtl="0" eaLnBrk="1" latinLnBrk="0" hangingPunct="1">
                        <a:defRPr sz="2162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733311" algn="l" defTabSz="1093324" rtl="0" eaLnBrk="1" latinLnBrk="0" hangingPunct="1">
                        <a:defRPr sz="2162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279973" algn="l" defTabSz="1093324" rtl="0" eaLnBrk="1" latinLnBrk="0" hangingPunct="1">
                        <a:defRPr sz="2162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826635" algn="l" defTabSz="1093324" rtl="0" eaLnBrk="1" latinLnBrk="0" hangingPunct="1">
                        <a:defRPr sz="2162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373297" algn="l" defTabSz="1093324" rtl="0" eaLnBrk="1" latinLnBrk="0" hangingPunct="1">
                        <a:defRPr sz="2162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1093324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Raavi" panose="020B0502040204020203" pitchFamily="34" charset="0"/>
                        </a:rPr>
                        <a:t>Научные исследования (мед. изделия)</a:t>
                      </a:r>
                      <a:endParaRPr lang="ru-RU" sz="1200" kern="1200" dirty="0">
                        <a:solidFill>
                          <a:srgbClr val="1F4E79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Raavi" panose="020B0502040204020203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Raavi" panose="020B0502040204020203" pitchFamily="34" charset="0"/>
                        </a:rPr>
                        <a:t>358</a:t>
                      </a:r>
                      <a:endParaRPr lang="ru-RU" sz="1200" kern="1200" dirty="0">
                        <a:solidFill>
                          <a:srgbClr val="1F4E79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Raavi" panose="020B0502040204020203" pitchFamily="34" charset="0"/>
                      </a:endParaRPr>
                    </a:p>
                  </a:txBody>
                  <a:tcPr marL="45720" marR="4572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Raavi" panose="020B0502040204020203" pitchFamily="34" charset="0"/>
                        </a:rPr>
                        <a:t>550</a:t>
                      </a:r>
                      <a:endParaRPr lang="ru-RU" sz="1200" kern="1200" dirty="0">
                        <a:solidFill>
                          <a:srgbClr val="1F4E79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Raavi" panose="020B0502040204020203" pitchFamily="34" charset="0"/>
                      </a:endParaRPr>
                    </a:p>
                  </a:txBody>
                  <a:tcPr marL="45720" marR="4572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27617">
                <a:tc>
                  <a:txBody>
                    <a:bodyPr/>
                    <a:lstStyle>
                      <a:lvl1pPr marL="0" algn="l" defTabSz="1093324" rtl="0" eaLnBrk="1" latinLnBrk="0" hangingPunct="1">
                        <a:defRPr sz="2162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546662" algn="l" defTabSz="1093324" rtl="0" eaLnBrk="1" latinLnBrk="0" hangingPunct="1">
                        <a:defRPr sz="2162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093324" algn="l" defTabSz="1093324" rtl="0" eaLnBrk="1" latinLnBrk="0" hangingPunct="1">
                        <a:defRPr sz="2162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639986" algn="l" defTabSz="1093324" rtl="0" eaLnBrk="1" latinLnBrk="0" hangingPunct="1">
                        <a:defRPr sz="2162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186649" algn="l" defTabSz="1093324" rtl="0" eaLnBrk="1" latinLnBrk="0" hangingPunct="1">
                        <a:defRPr sz="2162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733311" algn="l" defTabSz="1093324" rtl="0" eaLnBrk="1" latinLnBrk="0" hangingPunct="1">
                        <a:defRPr sz="2162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279973" algn="l" defTabSz="1093324" rtl="0" eaLnBrk="1" latinLnBrk="0" hangingPunct="1">
                        <a:defRPr sz="2162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826635" algn="l" defTabSz="1093324" rtl="0" eaLnBrk="1" latinLnBrk="0" hangingPunct="1">
                        <a:defRPr sz="2162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373297" algn="l" defTabSz="1093324" rtl="0" eaLnBrk="1" latinLnBrk="0" hangingPunct="1">
                        <a:defRPr sz="2162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1093324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Raavi" panose="020B0502040204020203" pitchFamily="34" charset="0"/>
                        </a:rPr>
                        <a:t>Деятельность в области спорта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Raavi" panose="020B0502040204020203" pitchFamily="34" charset="0"/>
                        </a:rPr>
                        <a:t>116</a:t>
                      </a:r>
                    </a:p>
                  </a:txBody>
                  <a:tcPr marL="45720" marR="4572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Raavi" panose="020B0502040204020203" pitchFamily="34" charset="0"/>
                        </a:rPr>
                        <a:t>232</a:t>
                      </a:r>
                    </a:p>
                  </a:txBody>
                  <a:tcPr marL="45720" marR="4572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13809">
                <a:tc>
                  <a:txBody>
                    <a:bodyPr/>
                    <a:lstStyle/>
                    <a:p>
                      <a:pPr marL="0" algn="l" defTabSz="1093324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Raavi" panose="020B0502040204020203" pitchFamily="34" charset="0"/>
                        </a:rPr>
                        <a:t>Здравоохранение</a:t>
                      </a:r>
                      <a:endParaRPr lang="ru-RU" sz="1200" kern="1200" dirty="0">
                        <a:solidFill>
                          <a:srgbClr val="1F4E79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Raavi" panose="020B0502040204020203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Raavi" panose="020B0502040204020203" pitchFamily="34" charset="0"/>
                        </a:rPr>
                        <a:t>104</a:t>
                      </a:r>
                      <a:endParaRPr lang="ru-RU" sz="1200" kern="1200" dirty="0">
                        <a:solidFill>
                          <a:srgbClr val="1F4E79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Raavi" panose="020B0502040204020203" pitchFamily="34" charset="0"/>
                      </a:endParaRPr>
                    </a:p>
                  </a:txBody>
                  <a:tcPr marL="45720" marR="4572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Raavi" panose="020B0502040204020203" pitchFamily="34" charset="0"/>
                        </a:rPr>
                        <a:t>148</a:t>
                      </a:r>
                      <a:endParaRPr lang="ru-RU" sz="1200" kern="1200" dirty="0">
                        <a:solidFill>
                          <a:srgbClr val="1F4E79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Raavi" panose="020B0502040204020203" pitchFamily="34" charset="0"/>
                      </a:endParaRPr>
                    </a:p>
                  </a:txBody>
                  <a:tcPr marL="45720" marR="4572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1093324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Raavi" panose="020B0502040204020203" pitchFamily="34" charset="0"/>
                        </a:rPr>
                        <a:t>Робототехника</a:t>
                      </a:r>
                      <a:endParaRPr lang="ru-RU" sz="1200" kern="1200" dirty="0">
                        <a:solidFill>
                          <a:srgbClr val="1F4E79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Raavi" panose="020B0502040204020203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Raavi" panose="020B0502040204020203" pitchFamily="34" charset="0"/>
                        </a:rPr>
                        <a:t>100</a:t>
                      </a:r>
                      <a:endParaRPr lang="ru-RU" sz="1200" kern="1200" dirty="0">
                        <a:solidFill>
                          <a:srgbClr val="1F4E79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Raavi" panose="020B0502040204020203" pitchFamily="34" charset="0"/>
                      </a:endParaRPr>
                    </a:p>
                  </a:txBody>
                  <a:tcPr marL="45720" marR="4572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Raavi" panose="020B0502040204020203" pitchFamily="34" charset="0"/>
                        </a:rPr>
                        <a:t>100</a:t>
                      </a:r>
                      <a:endParaRPr lang="ru-RU" sz="1200" kern="1200" dirty="0">
                        <a:solidFill>
                          <a:srgbClr val="1F4E79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Raavi" panose="020B0502040204020203" pitchFamily="34" charset="0"/>
                      </a:endParaRPr>
                    </a:p>
                  </a:txBody>
                  <a:tcPr marL="45720" marR="4572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34760330"/>
                  </a:ext>
                </a:extLst>
              </a:tr>
              <a:tr h="223106">
                <a:tc>
                  <a:txBody>
                    <a:bodyPr/>
                    <a:lstStyle/>
                    <a:p>
                      <a:pPr marL="0" algn="l" defTabSz="1093324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Raavi" panose="020B0502040204020203" pitchFamily="34" charset="0"/>
                        </a:rPr>
                        <a:t>Станкостроение</a:t>
                      </a:r>
                      <a:endParaRPr lang="ru-RU" sz="1200" kern="1200" dirty="0">
                        <a:solidFill>
                          <a:srgbClr val="1F4E79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Raavi" panose="020B0502040204020203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Raavi" panose="020B0502040204020203" pitchFamily="34" charset="0"/>
                        </a:rPr>
                        <a:t>42</a:t>
                      </a:r>
                    </a:p>
                  </a:txBody>
                  <a:tcPr marL="45720" marR="4572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Raavi" panose="020B0502040204020203" pitchFamily="34" charset="0"/>
                        </a:rPr>
                        <a:t>42</a:t>
                      </a:r>
                    </a:p>
                  </a:txBody>
                  <a:tcPr marL="45720" marR="4572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21977">
                <a:tc>
                  <a:txBody>
                    <a:bodyPr/>
                    <a:lstStyle>
                      <a:lvl1pPr marL="0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62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24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39986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649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11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79973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635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297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Итого: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5720" marR="4572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62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24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39986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649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11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79973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635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297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6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818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62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24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39986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649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11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79973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635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297" algn="l" defTabSz="1093324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12 536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3" name="Прямая соединительная линия 22"/>
          <p:cNvCxnSpPr/>
          <p:nvPr/>
        </p:nvCxnSpPr>
        <p:spPr>
          <a:xfrm>
            <a:off x="398633" y="5263160"/>
            <a:ext cx="5761297" cy="0"/>
          </a:xfrm>
          <a:prstGeom prst="line">
            <a:avLst/>
          </a:prstGeom>
          <a:noFill/>
          <a:ln w="19050" cap="flat" cmpd="sng" algn="ctr">
            <a:solidFill>
              <a:srgbClr val="1F4E79"/>
            </a:solidFill>
            <a:prstDash val="solid"/>
            <a:miter lim="800000"/>
          </a:ln>
          <a:effectLst/>
        </p:spPr>
      </p:cxnSp>
      <p:grpSp>
        <p:nvGrpSpPr>
          <p:cNvPr id="24" name="Группа 23"/>
          <p:cNvGrpSpPr/>
          <p:nvPr/>
        </p:nvGrpSpPr>
        <p:grpSpPr>
          <a:xfrm>
            <a:off x="1439333" y="5677641"/>
            <a:ext cx="3784599" cy="2023533"/>
            <a:chOff x="2373185" y="5612674"/>
            <a:chExt cx="4620092" cy="2552539"/>
          </a:xfrm>
        </p:grpSpPr>
        <p:pic>
          <p:nvPicPr>
            <p:cNvPr id="25" name="Рисунок 2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157" r="81808" b="16152"/>
            <a:stretch/>
          </p:blipFill>
          <p:spPr>
            <a:xfrm rot="21380521">
              <a:off x="2373185" y="6811625"/>
              <a:ext cx="897891" cy="742577"/>
            </a:xfrm>
            <a:prstGeom prst="rect">
              <a:avLst/>
            </a:prstGeom>
          </p:spPr>
        </p:pic>
        <p:pic>
          <p:nvPicPr>
            <p:cNvPr id="26" name="Рисунок 2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0" r="1"/>
            <a:stretch/>
          </p:blipFill>
          <p:spPr>
            <a:xfrm>
              <a:off x="2728913" y="5612674"/>
              <a:ext cx="4264364" cy="2552539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7" name="Прямоугольник 26"/>
          <p:cNvSpPr/>
          <p:nvPr/>
        </p:nvSpPr>
        <p:spPr>
          <a:xfrm>
            <a:off x="3007742" y="5411429"/>
            <a:ext cx="1260000" cy="18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36000" tIns="36000" rIns="36000" bIns="3600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Северо-западный ФО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67803" y="5712517"/>
            <a:ext cx="994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3 </a:t>
            </a:r>
            <a:r>
              <a:rPr lang="ru-RU" sz="900" dirty="0" smtClean="0"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 pitchFamily="34" charset="0"/>
              </a:rPr>
              <a:t>684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 млн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рублей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6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 </a:t>
            </a:r>
            <a:r>
              <a:rPr lang="ru-RU" sz="900" dirty="0" smtClean="0"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 pitchFamily="34" charset="0"/>
              </a:rPr>
              <a:t>597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млн рублей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98280" y="5527521"/>
            <a:ext cx="1080000" cy="17126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lIns="36000" tIns="36000" rIns="36000" bIns="3600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Центральный ФО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99385" y="6293181"/>
            <a:ext cx="994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787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млн рублей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1 234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млн рублей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98280" y="6090670"/>
            <a:ext cx="1080000" cy="18219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lIns="36000" tIns="36000" rIns="36000" bIns="3600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Приволжский ФО</a:t>
            </a:r>
          </a:p>
        </p:txBody>
      </p:sp>
      <p:grpSp>
        <p:nvGrpSpPr>
          <p:cNvPr id="32" name="Группа 31"/>
          <p:cNvGrpSpPr/>
          <p:nvPr/>
        </p:nvGrpSpPr>
        <p:grpSpPr>
          <a:xfrm>
            <a:off x="3045480" y="5648052"/>
            <a:ext cx="142065" cy="212205"/>
            <a:chOff x="3609462" y="3734508"/>
            <a:chExt cx="180000" cy="291420"/>
          </a:xfrm>
        </p:grpSpPr>
        <p:pic>
          <p:nvPicPr>
            <p:cNvPr id="33" name="Рисунок 3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9462" y="3734508"/>
              <a:ext cx="180000" cy="180000"/>
            </a:xfrm>
            <a:prstGeom prst="rect">
              <a:avLst/>
            </a:prstGeom>
          </p:spPr>
        </p:pic>
        <p:pic>
          <p:nvPicPr>
            <p:cNvPr id="34" name="Рисунок 3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25754" y="3881928"/>
              <a:ext cx="144000" cy="144000"/>
            </a:xfrm>
            <a:prstGeom prst="rect">
              <a:avLst/>
            </a:prstGeom>
          </p:spPr>
        </p:pic>
      </p:grpSp>
      <p:grpSp>
        <p:nvGrpSpPr>
          <p:cNvPr id="35" name="Группа 34"/>
          <p:cNvGrpSpPr/>
          <p:nvPr/>
        </p:nvGrpSpPr>
        <p:grpSpPr>
          <a:xfrm>
            <a:off x="459973" y="5735693"/>
            <a:ext cx="142065" cy="212205"/>
            <a:chOff x="3609462" y="3734508"/>
            <a:chExt cx="180000" cy="291420"/>
          </a:xfrm>
        </p:grpSpPr>
        <p:pic>
          <p:nvPicPr>
            <p:cNvPr id="36" name="Рисунок 3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9462" y="3734508"/>
              <a:ext cx="180000" cy="180000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25754" y="3881928"/>
              <a:ext cx="144000" cy="144000"/>
            </a:xfrm>
            <a:prstGeom prst="rect">
              <a:avLst/>
            </a:prstGeom>
          </p:spPr>
        </p:pic>
      </p:grpSp>
      <p:grpSp>
        <p:nvGrpSpPr>
          <p:cNvPr id="38" name="Группа 37"/>
          <p:cNvGrpSpPr/>
          <p:nvPr/>
        </p:nvGrpSpPr>
        <p:grpSpPr>
          <a:xfrm>
            <a:off x="472831" y="6348363"/>
            <a:ext cx="142065" cy="212205"/>
            <a:chOff x="3609462" y="3734508"/>
            <a:chExt cx="180000" cy="291420"/>
          </a:xfrm>
        </p:grpSpPr>
        <p:pic>
          <p:nvPicPr>
            <p:cNvPr id="42" name="Рисунок 4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9462" y="3734508"/>
              <a:ext cx="180000" cy="180000"/>
            </a:xfrm>
            <a:prstGeom prst="rect">
              <a:avLst/>
            </a:prstGeom>
          </p:spPr>
        </p:pic>
        <p:pic>
          <p:nvPicPr>
            <p:cNvPr id="43" name="Рисунок 4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25754" y="3881928"/>
              <a:ext cx="144000" cy="144000"/>
            </a:xfrm>
            <a:prstGeom prst="rect">
              <a:avLst/>
            </a:prstGeom>
          </p:spPr>
        </p:pic>
      </p:grpSp>
      <p:cxnSp>
        <p:nvCxnSpPr>
          <p:cNvPr id="44" name="Прямая соединительная линия 43"/>
          <p:cNvCxnSpPr>
            <a:endCxn id="31" idx="3"/>
          </p:cNvCxnSpPr>
          <p:nvPr/>
        </p:nvCxnSpPr>
        <p:spPr>
          <a:xfrm flipH="1" flipV="1">
            <a:off x="1478280" y="6181767"/>
            <a:ext cx="807362" cy="41449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cxnSp>
      <p:grpSp>
        <p:nvGrpSpPr>
          <p:cNvPr id="45" name="Группа 44"/>
          <p:cNvGrpSpPr/>
          <p:nvPr/>
        </p:nvGrpSpPr>
        <p:grpSpPr>
          <a:xfrm>
            <a:off x="2473358" y="7965486"/>
            <a:ext cx="3502731" cy="226830"/>
            <a:chOff x="2780650" y="6508982"/>
            <a:chExt cx="4438041" cy="311503"/>
          </a:xfrm>
        </p:grpSpPr>
        <p:pic>
          <p:nvPicPr>
            <p:cNvPr id="46" name="Рисунок 4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1592" y="6600761"/>
              <a:ext cx="144000" cy="144000"/>
            </a:xfrm>
            <a:prstGeom prst="rect">
              <a:avLst/>
            </a:prstGeom>
          </p:spPr>
        </p:pic>
        <p:sp>
          <p:nvSpPr>
            <p:cNvPr id="47" name="TextBox 46"/>
            <p:cNvSpPr txBox="1"/>
            <p:nvPr/>
          </p:nvSpPr>
          <p:spPr>
            <a:xfrm>
              <a:off x="5778690" y="6515795"/>
              <a:ext cx="1440001" cy="295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pitchFamily="34" charset="0"/>
                </a:rPr>
                <a:t>Объем кредитования</a:t>
              </a: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2780650" y="6524618"/>
              <a:ext cx="1525719" cy="29586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1" i="0" u="sng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pitchFamily="34" charset="0"/>
                </a:rPr>
                <a:t>Условные обозначения:</a:t>
              </a:r>
            </a:p>
          </p:txBody>
        </p:sp>
        <p:pic>
          <p:nvPicPr>
            <p:cNvPr id="49" name="Рисунок 4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864" y="6579947"/>
              <a:ext cx="180000" cy="179999"/>
            </a:xfrm>
            <a:prstGeom prst="rect">
              <a:avLst/>
            </a:prstGeom>
          </p:spPr>
        </p:pic>
        <p:sp>
          <p:nvSpPr>
            <p:cNvPr id="50" name="Прямоугольник 49"/>
            <p:cNvSpPr/>
            <p:nvPr/>
          </p:nvSpPr>
          <p:spPr>
            <a:xfrm>
              <a:off x="4477446" y="6508982"/>
              <a:ext cx="1070765" cy="29586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pitchFamily="34" charset="0"/>
                </a:rPr>
                <a:t>Сумма гарантий 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157617" y="5623174"/>
            <a:ext cx="994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792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млн рублей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1 744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млн рублей</a:t>
            </a:r>
          </a:p>
        </p:txBody>
      </p:sp>
      <p:cxnSp>
        <p:nvCxnSpPr>
          <p:cNvPr id="52" name="Прямая соединительная линия 51"/>
          <p:cNvCxnSpPr>
            <a:endCxn id="29" idx="3"/>
          </p:cNvCxnSpPr>
          <p:nvPr/>
        </p:nvCxnSpPr>
        <p:spPr>
          <a:xfrm flipH="1" flipV="1">
            <a:off x="1478280" y="5613155"/>
            <a:ext cx="689188" cy="902686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cxnSp>
      <p:cxnSp>
        <p:nvCxnSpPr>
          <p:cNvPr id="53" name="Прямая соединительная линия 52"/>
          <p:cNvCxnSpPr>
            <a:stCxn id="27" idx="1"/>
          </p:cNvCxnSpPr>
          <p:nvPr/>
        </p:nvCxnSpPr>
        <p:spPr>
          <a:xfrm flipH="1">
            <a:off x="2235200" y="5501429"/>
            <a:ext cx="772542" cy="675745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cxnSp>
      <p:sp>
        <p:nvSpPr>
          <p:cNvPr id="54" name="Прямоугольник 53"/>
          <p:cNvSpPr/>
          <p:nvPr/>
        </p:nvSpPr>
        <p:spPr>
          <a:xfrm>
            <a:off x="4720852" y="6597894"/>
            <a:ext cx="1260000" cy="18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36000" tIns="36000" rIns="36000" bIns="3600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Дальневосточный </a:t>
            </a: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ФО</a:t>
            </a:r>
          </a:p>
        </p:txBody>
      </p:sp>
      <p:grpSp>
        <p:nvGrpSpPr>
          <p:cNvPr id="55" name="Группа 54"/>
          <p:cNvGrpSpPr/>
          <p:nvPr/>
        </p:nvGrpSpPr>
        <p:grpSpPr>
          <a:xfrm>
            <a:off x="5044738" y="6859063"/>
            <a:ext cx="142065" cy="212205"/>
            <a:chOff x="3609462" y="3734508"/>
            <a:chExt cx="180000" cy="291420"/>
          </a:xfrm>
        </p:grpSpPr>
        <p:pic>
          <p:nvPicPr>
            <p:cNvPr id="56" name="Рисунок 5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9462" y="3734508"/>
              <a:ext cx="180000" cy="180000"/>
            </a:xfrm>
            <a:prstGeom prst="rect">
              <a:avLst/>
            </a:prstGeom>
          </p:spPr>
        </p:pic>
        <p:pic>
          <p:nvPicPr>
            <p:cNvPr id="57" name="Рисунок 5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25754" y="3881928"/>
              <a:ext cx="144000" cy="144000"/>
            </a:xfrm>
            <a:prstGeom prst="rect">
              <a:avLst/>
            </a:prstGeom>
          </p:spPr>
        </p:pic>
      </p:grpSp>
      <p:sp>
        <p:nvSpPr>
          <p:cNvPr id="58" name="TextBox 57"/>
          <p:cNvSpPr txBox="1"/>
          <p:nvPr/>
        </p:nvSpPr>
        <p:spPr>
          <a:xfrm>
            <a:off x="5182275" y="6829951"/>
            <a:ext cx="1260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dirty="0" smtClean="0"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 pitchFamily="34" charset="0"/>
              </a:rPr>
              <a:t>978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млн рублей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dirty="0" smtClean="0"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 pitchFamily="34" charset="0"/>
              </a:rPr>
              <a:t>2 081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млн рублей</a:t>
            </a:r>
          </a:p>
        </p:txBody>
      </p:sp>
      <p:cxnSp>
        <p:nvCxnSpPr>
          <p:cNvPr id="59" name="Прямая соединительная линия 58"/>
          <p:cNvCxnSpPr>
            <a:endCxn id="54" idx="1"/>
          </p:cNvCxnSpPr>
          <p:nvPr/>
        </p:nvCxnSpPr>
        <p:spPr>
          <a:xfrm flipV="1">
            <a:off x="4639733" y="6687894"/>
            <a:ext cx="81119" cy="50528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929402" y="7614895"/>
            <a:ext cx="994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50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млн рублей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50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млн рублей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731521" y="7463561"/>
            <a:ext cx="1080000" cy="18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lIns="36000" tIns="36000" rIns="36000" bIns="3600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Уральский ФО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62" name="Группа 61"/>
          <p:cNvGrpSpPr/>
          <p:nvPr/>
        </p:nvGrpSpPr>
        <p:grpSpPr>
          <a:xfrm>
            <a:off x="786807" y="7657289"/>
            <a:ext cx="142065" cy="212205"/>
            <a:chOff x="3609462" y="3734508"/>
            <a:chExt cx="180000" cy="291420"/>
          </a:xfrm>
        </p:grpSpPr>
        <p:pic>
          <p:nvPicPr>
            <p:cNvPr id="63" name="Рисунок 6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9462" y="3734508"/>
              <a:ext cx="180000" cy="180000"/>
            </a:xfrm>
            <a:prstGeom prst="rect">
              <a:avLst/>
            </a:prstGeom>
          </p:spPr>
        </p:pic>
        <p:pic>
          <p:nvPicPr>
            <p:cNvPr id="64" name="Рисунок 6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25754" y="3881928"/>
              <a:ext cx="144000" cy="144000"/>
            </a:xfrm>
            <a:prstGeom prst="rect">
              <a:avLst/>
            </a:prstGeom>
          </p:spPr>
        </p:pic>
      </p:grpSp>
      <p:cxnSp>
        <p:nvCxnSpPr>
          <p:cNvPr id="65" name="Прямая соединительная линия 64"/>
          <p:cNvCxnSpPr/>
          <p:nvPr/>
        </p:nvCxnSpPr>
        <p:spPr>
          <a:xfrm flipH="1">
            <a:off x="1807091" y="7027462"/>
            <a:ext cx="857756" cy="437918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2132853" y="7617957"/>
            <a:ext cx="994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28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млн рублей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4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0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млн рублей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1965480" y="7476283"/>
            <a:ext cx="1080000" cy="18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lIns="36000" tIns="36000" rIns="36000" bIns="3600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Сибирский ФО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68" name="Группа 67"/>
          <p:cNvGrpSpPr/>
          <p:nvPr/>
        </p:nvGrpSpPr>
        <p:grpSpPr>
          <a:xfrm>
            <a:off x="1989729" y="7664185"/>
            <a:ext cx="142065" cy="212205"/>
            <a:chOff x="3609462" y="3734508"/>
            <a:chExt cx="180000" cy="291420"/>
          </a:xfrm>
        </p:grpSpPr>
        <p:pic>
          <p:nvPicPr>
            <p:cNvPr id="69" name="Рисунок 6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9462" y="3734508"/>
              <a:ext cx="180000" cy="180000"/>
            </a:xfrm>
            <a:prstGeom prst="rect">
              <a:avLst/>
            </a:prstGeom>
          </p:spPr>
        </p:pic>
        <p:pic>
          <p:nvPicPr>
            <p:cNvPr id="70" name="Рисунок 6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25754" y="3881928"/>
              <a:ext cx="144000" cy="144000"/>
            </a:xfrm>
            <a:prstGeom prst="rect">
              <a:avLst/>
            </a:prstGeom>
          </p:spPr>
        </p:pic>
      </p:grpSp>
      <p:cxnSp>
        <p:nvCxnSpPr>
          <p:cNvPr id="71" name="Прямая соединительная линия 70"/>
          <p:cNvCxnSpPr>
            <a:endCxn id="67" idx="3"/>
          </p:cNvCxnSpPr>
          <p:nvPr/>
        </p:nvCxnSpPr>
        <p:spPr>
          <a:xfrm flipH="1">
            <a:off x="3045480" y="7393973"/>
            <a:ext cx="244330" cy="17231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cxnSp>
      <p:cxnSp>
        <p:nvCxnSpPr>
          <p:cNvPr id="72" name="Прямая соединительная линия 71"/>
          <p:cNvCxnSpPr/>
          <p:nvPr/>
        </p:nvCxnSpPr>
        <p:spPr>
          <a:xfrm flipH="1" flipV="1">
            <a:off x="1368178" y="6837664"/>
            <a:ext cx="387572" cy="86473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cxnSp>
      <p:sp>
        <p:nvSpPr>
          <p:cNvPr id="73" name="Прямоугольник 72"/>
          <p:cNvSpPr/>
          <p:nvPr/>
        </p:nvSpPr>
        <p:spPr>
          <a:xfrm>
            <a:off x="398280" y="6736547"/>
            <a:ext cx="1080000" cy="1789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lIns="36000" tIns="36000" rIns="36000" bIns="3600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Южный ФО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78759" y="6935806"/>
            <a:ext cx="994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499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млн рублей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790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млн рублей</a:t>
            </a:r>
          </a:p>
        </p:txBody>
      </p:sp>
      <p:grpSp>
        <p:nvGrpSpPr>
          <p:cNvPr id="75" name="Группа 74"/>
          <p:cNvGrpSpPr/>
          <p:nvPr/>
        </p:nvGrpSpPr>
        <p:grpSpPr>
          <a:xfrm>
            <a:off x="481777" y="6980969"/>
            <a:ext cx="142065" cy="212205"/>
            <a:chOff x="3609462" y="3734508"/>
            <a:chExt cx="180000" cy="291420"/>
          </a:xfrm>
        </p:grpSpPr>
        <p:pic>
          <p:nvPicPr>
            <p:cNvPr id="76" name="Рисунок 7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9462" y="3734508"/>
              <a:ext cx="180000" cy="180000"/>
            </a:xfrm>
            <a:prstGeom prst="rect">
              <a:avLst/>
            </a:prstGeom>
          </p:spPr>
        </p:pic>
        <p:pic>
          <p:nvPicPr>
            <p:cNvPr id="77" name="Рисунок 7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25754" y="3881928"/>
              <a:ext cx="144000" cy="144000"/>
            </a:xfrm>
            <a:prstGeom prst="rect">
              <a:avLst/>
            </a:prstGeom>
          </p:spPr>
        </p:pic>
      </p:grpSp>
      <p:sp>
        <p:nvSpPr>
          <p:cNvPr id="78" name="Прямоугольник 77"/>
          <p:cNvSpPr/>
          <p:nvPr/>
        </p:nvSpPr>
        <p:spPr>
          <a:xfrm>
            <a:off x="4755709" y="3485169"/>
            <a:ext cx="1188000" cy="34287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pPr marL="0" marR="0" lvl="0" indent="0" algn="just" defTabSz="52895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2 168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rebuchet MS"/>
              </a:rPr>
              <a:t>млн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rebuchet MS"/>
              </a:rPr>
              <a:t>рублей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Trebuchet MS"/>
            </a:endParaRPr>
          </a:p>
        </p:txBody>
      </p:sp>
      <p:sp>
        <p:nvSpPr>
          <p:cNvPr id="79" name="Стрелка вправо 78"/>
          <p:cNvSpPr/>
          <p:nvPr/>
        </p:nvSpPr>
        <p:spPr>
          <a:xfrm>
            <a:off x="601398" y="3459795"/>
            <a:ext cx="4028853" cy="360000"/>
          </a:xfrm>
          <a:prstGeom prst="rightArrow">
            <a:avLst>
              <a:gd name="adj1" fmla="val 100000"/>
              <a:gd name="adj2" fmla="val 32068"/>
            </a:avLst>
          </a:prstGeom>
          <a:solidFill>
            <a:srgbClr val="DEEBF7"/>
          </a:solidFill>
          <a:ln>
            <a:solidFill>
              <a:srgbClr val="25406F"/>
            </a:solidFill>
          </a:ln>
        </p:spPr>
        <p:txBody>
          <a:bodyPr wrap="square" lIns="46875" tIns="0" rIns="0" bIns="0" rtlCol="0" anchor="ctr"/>
          <a:lstStyle/>
          <a:p>
            <a:pPr marL="0" marR="0" lvl="0" indent="0" algn="l" defTabSz="5953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Выдано гарантий в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2019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году: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4756674" y="3876172"/>
            <a:ext cx="1188000" cy="34287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pPr marL="0" marR="0" lvl="0" indent="0" algn="just" defTabSz="52895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/>
              </a:rPr>
              <a:t>5 153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rebuchet MS"/>
              </a:rPr>
              <a:t>млн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rebuchet MS"/>
              </a:rPr>
              <a:t>рублей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Trebuchet MS"/>
            </a:endParaRPr>
          </a:p>
        </p:txBody>
      </p:sp>
      <p:sp>
        <p:nvSpPr>
          <p:cNvPr id="81" name="Стрелка вправо 80"/>
          <p:cNvSpPr/>
          <p:nvPr/>
        </p:nvSpPr>
        <p:spPr>
          <a:xfrm>
            <a:off x="599866" y="3861556"/>
            <a:ext cx="4028093" cy="360000"/>
          </a:xfrm>
          <a:prstGeom prst="rightArrow">
            <a:avLst>
              <a:gd name="adj1" fmla="val 100000"/>
              <a:gd name="adj2" fmla="val 32068"/>
            </a:avLst>
          </a:prstGeom>
          <a:solidFill>
            <a:srgbClr val="DEEBF7"/>
          </a:solidFill>
          <a:ln>
            <a:solidFill>
              <a:srgbClr val="25406F"/>
            </a:solidFill>
          </a:ln>
        </p:spPr>
        <p:txBody>
          <a:bodyPr wrap="square" lIns="46875" tIns="0" rIns="0" bIns="0" rtlCol="0" anchor="ctr"/>
          <a:lstStyle/>
          <a:p>
            <a:pPr marL="0" marR="0" lvl="0" indent="0" algn="l" defTabSz="5953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Проекты в работе: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>
            <a:off x="6523743" y="2401158"/>
            <a:ext cx="5796000" cy="0"/>
          </a:xfrm>
          <a:prstGeom prst="line">
            <a:avLst/>
          </a:prstGeom>
          <a:noFill/>
          <a:ln w="19050" cap="flat" cmpd="sng" algn="ctr">
            <a:solidFill>
              <a:srgbClr val="1F4E79"/>
            </a:solidFill>
            <a:prstDash val="solid"/>
            <a:miter lim="800000"/>
          </a:ln>
          <a:effectLst/>
        </p:spPr>
      </p:cxnSp>
      <p:cxnSp>
        <p:nvCxnSpPr>
          <p:cNvPr id="83" name="Прямая соединительная линия 82"/>
          <p:cNvCxnSpPr/>
          <p:nvPr/>
        </p:nvCxnSpPr>
        <p:spPr>
          <a:xfrm>
            <a:off x="398920" y="2400254"/>
            <a:ext cx="5761297" cy="0"/>
          </a:xfrm>
          <a:prstGeom prst="line">
            <a:avLst/>
          </a:prstGeom>
          <a:noFill/>
          <a:ln w="19050" cap="flat" cmpd="sng" algn="ctr">
            <a:solidFill>
              <a:srgbClr val="1F4E79"/>
            </a:solidFill>
            <a:prstDash val="solid"/>
            <a:miter lim="800000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6525467" y="1869429"/>
            <a:ext cx="5993980" cy="52950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41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Поддержка проектов по </a:t>
            </a:r>
            <a:r>
              <a:rPr lang="ru-RU" sz="1641" b="1" kern="0" dirty="0" smtClean="0"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 pitchFamily="34" charset="0"/>
              </a:rPr>
              <a:t>областям</a:t>
            </a:r>
            <a:endParaRPr kumimoji="0" lang="ru-RU" sz="1641" b="1" i="0" u="none" strike="noStrike" kern="0" cap="none" spc="0" normalizeH="0" baseline="0" noProof="0" dirty="0" smtClean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по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состоянию на </a:t>
            </a:r>
            <a:r>
              <a:rPr lang="ru-RU" sz="1200" kern="0" noProof="0" dirty="0" smtClean="0"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  <a:cs typeface="Arial" pitchFamily="34" charset="0"/>
              </a:rPr>
              <a:t>01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 октября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2019 г.</a:t>
            </a:r>
          </a:p>
        </p:txBody>
      </p:sp>
      <p:graphicFrame>
        <p:nvGraphicFramePr>
          <p:cNvPr id="85" name="Диаграмма 8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3889699"/>
              </p:ext>
            </p:extLst>
          </p:nvPr>
        </p:nvGraphicFramePr>
        <p:xfrm>
          <a:off x="6517671" y="2395102"/>
          <a:ext cx="5776067" cy="2339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839422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Title">
  <a:themeElements>
    <a:clrScheme name="19_Blank 1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FFFFFF"/>
      </a:accent3>
      <a:accent4>
        <a:srgbClr val="000000"/>
      </a:accent4>
      <a:accent5>
        <a:srgbClr val="AAACBD"/>
      </a:accent5>
      <a:accent6>
        <a:srgbClr val="84C000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9_Blank 1">
        <a:dk1>
          <a:srgbClr val="000000"/>
        </a:dk1>
        <a:lt1>
          <a:srgbClr val="FFFFFF"/>
        </a:lt1>
        <a:dk2>
          <a:srgbClr val="002776"/>
        </a:dk2>
        <a:lt2>
          <a:srgbClr val="FFFFFF"/>
        </a:lt2>
        <a:accent1>
          <a:srgbClr val="002776"/>
        </a:accent1>
        <a:accent2>
          <a:srgbClr val="92D400"/>
        </a:accent2>
        <a:accent3>
          <a:srgbClr val="FFFFFF"/>
        </a:accent3>
        <a:accent4>
          <a:srgbClr val="000000"/>
        </a:accent4>
        <a:accent5>
          <a:srgbClr val="AAACBD"/>
        </a:accent5>
        <a:accent6>
          <a:srgbClr val="84C000"/>
        </a:accent6>
        <a:hlink>
          <a:srgbClr val="00A1DE"/>
        </a:hlink>
        <a:folHlink>
          <a:srgbClr val="72C7E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51679</TotalTime>
  <Words>1804</Words>
  <Application>Microsoft Office PowerPoint</Application>
  <PresentationFormat>Произвольный</PresentationFormat>
  <Paragraphs>285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5_Title</vt:lpstr>
      <vt:lpstr>Презентация PowerPoint</vt:lpstr>
      <vt:lpstr>О Корпорации МСП </vt:lpstr>
      <vt:lpstr>Финансовая поддержка высокотехнологичных и инновационных субъектов МСП</vt:lpstr>
      <vt:lpstr>Прямая гарантия для стартапов Основные условия специального продукта</vt:lpstr>
      <vt:lpstr>Финансовая поддержка стартап-проектов Критерии отбора проектов</vt:lpstr>
      <vt:lpstr>Финансовая поддержка стартап-проектов Критерии отбора проектов</vt:lpstr>
      <vt:lpstr>Финансовая поддержка стартап-проектов Оценка проектов</vt:lpstr>
      <vt:lpstr>Финансовая поддержка стартап-проектов Итоги деятельности 2017-2019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EDubinchuk@corpmsp.ru</dc:creator>
  <cp:lastModifiedBy>Лапицкая Виктория Валерьевна</cp:lastModifiedBy>
  <cp:revision>1270</cp:revision>
  <cp:lastPrinted>2019-09-13T18:32:49Z</cp:lastPrinted>
  <dcterms:created xsi:type="dcterms:W3CDTF">2015-12-16T13:43:54Z</dcterms:created>
  <dcterms:modified xsi:type="dcterms:W3CDTF">2019-10-08T13:34:43Z</dcterms:modified>
</cp:coreProperties>
</file>