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920" r:id="rId2"/>
    <p:sldId id="921" r:id="rId3"/>
    <p:sldId id="926" r:id="rId4"/>
    <p:sldId id="925" r:id="rId5"/>
  </p:sldIdLst>
  <p:sldSz cx="12599988" cy="864076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5" userDrawn="1">
          <p15:clr>
            <a:srgbClr val="A4A3A4"/>
          </p15:clr>
        </p15:guide>
        <p15:guide id="2" pos="2488" userDrawn="1">
          <p15:clr>
            <a:srgbClr val="A4A3A4"/>
          </p15:clr>
        </p15:guide>
        <p15:guide id="3" orient="horz" pos="5194" userDrawn="1">
          <p15:clr>
            <a:srgbClr val="A4A3A4"/>
          </p15:clr>
        </p15:guide>
        <p15:guide id="4" orient="horz" pos="181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756" userDrawn="1">
          <p15:clr>
            <a:srgbClr val="A4A3A4"/>
          </p15:clr>
        </p15:guide>
        <p15:guide id="7" pos="136" userDrawn="1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0" pos="7779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35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ED1"/>
    <a:srgbClr val="E1E9EB"/>
    <a:srgbClr val="BBCED2"/>
    <a:srgbClr val="0367AA"/>
    <a:srgbClr val="046AA4"/>
    <a:srgbClr val="0277BD"/>
    <a:srgbClr val="017ABB"/>
    <a:srgbClr val="E9EDF4"/>
    <a:srgbClr val="E5581F"/>
    <a:srgbClr val="A2C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 autoAdjust="0"/>
    <p:restoredTop sz="97292" autoAdjust="0"/>
  </p:normalViewPr>
  <p:slideViewPr>
    <p:cSldViewPr snapToGrid="0">
      <p:cViewPr>
        <p:scale>
          <a:sx n="99" d="100"/>
          <a:sy n="99" d="100"/>
        </p:scale>
        <p:origin x="-1284" y="210"/>
      </p:cViewPr>
      <p:guideLst>
        <p:guide orient="horz" pos="635"/>
        <p:guide orient="horz" pos="5194"/>
        <p:guide orient="horz" pos="181"/>
        <p:guide orient="horz" pos="23"/>
        <p:guide orient="horz" pos="5239"/>
        <p:guide orient="horz" pos="4695"/>
        <p:guide orient="horz" pos="3583"/>
        <p:guide pos="2488"/>
        <p:guide pos="7756"/>
        <p:guide pos="136"/>
        <p:guide pos="5488"/>
        <p:guide pos="77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50900"/>
            <a:ext cx="334168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1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12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>
          <p15:clr>
            <a:srgbClr val="FBAE40"/>
          </p15:clr>
        </p15:guide>
        <p15:guide id="2" pos="396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79229"/>
            <a:ext cx="12599988" cy="396061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СТАРТАПЫ И «ГАЗЕЛИ»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 отнесения и особенности работы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отдельных субъектов МСП, относимых к категориям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быстрорастущих, высокотехнологичных субъектов МСП – «газелей» – и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стартапов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654" y="229506"/>
            <a:ext cx="6932077" cy="3225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86071" y="7680674"/>
            <a:ext cx="11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2019 год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1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95"/>
          <p:cNvSpPr/>
          <p:nvPr/>
        </p:nvSpPr>
        <p:spPr>
          <a:xfrm>
            <a:off x="6553932" y="996175"/>
            <a:ext cx="6172351" cy="7275255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31488" y="996175"/>
            <a:ext cx="5848499" cy="3716223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solidFill>
                  <a:schemeClr val="accent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стартапов АО «Корпорация «МСП»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3944" y="651466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Arial" pitchFamily="34" charset="0"/>
              </a:rPr>
              <a:t>ОСНОВНЫЕ КРИТЕРИИ*</a:t>
            </a: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0139" y="1068403"/>
            <a:ext cx="5880951" cy="3478683"/>
          </a:xfrm>
          <a:prstGeom prst="rect">
            <a:avLst/>
          </a:prstGeom>
        </p:spPr>
        <p:txBody>
          <a:bodyPr wrap="square" lIns="0" tIns="88585" rIns="0" bIns="0" anchor="t">
            <a:noAutofit/>
          </a:bodyPr>
          <a:lstStyle/>
          <a:p>
            <a:pPr marL="281277" indent="-281277" algn="just" defTabSz="750072" fontAlgn="base">
              <a:spcBef>
                <a:spcPts val="492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>
                <a:latin typeface="Arial Narrow" panose="020B0606020202030204" pitchFamily="34" charset="0"/>
                <a:cs typeface="Arial" pitchFamily="34" charset="0"/>
              </a:rPr>
              <a:t>C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убъект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МСП, с даты регистрации которого на дату представления заявки на получение гарантии прошло не </a:t>
            </a: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более</a:t>
            </a:r>
            <a:r>
              <a:rPr lang="en-US" sz="1000" dirty="0" smtClean="0"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en-US" sz="1000" dirty="0" smtClean="0"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5 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лет, или субъект МСП, который с даты государственной регистрации не осуществлял производство (реализацию услуги) или осуществлял в незначительном</a:t>
            </a:r>
            <a:r>
              <a:rPr lang="en-US" sz="1000" dirty="0">
                <a:latin typeface="Arial Narrow" panose="020B0606020202030204" pitchFamily="34" charset="0"/>
                <a:cs typeface="Arial" pitchFamily="34" charset="0"/>
              </a:rPr>
              <a:t>**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объеме;</a:t>
            </a:r>
          </a:p>
          <a:p>
            <a:pPr marL="281277" indent="-281277" algn="just" defTabSz="750072" fontAlgn="base">
              <a:spcBef>
                <a:spcPts val="492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Соответствие </a:t>
            </a:r>
            <a:r>
              <a:rPr lang="ru-RU" sz="1000" u="sng" dirty="0">
                <a:latin typeface="Arial Narrow" panose="020B0606020202030204" pitchFamily="34" charset="0"/>
                <a:cs typeface="Arial" pitchFamily="34" charset="0"/>
              </a:rPr>
              <a:t>одному из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следующих критериев: 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техники, а также критические технологии Российской Федерации, утвержденные Указом Президента Российской Федерации от 7 июля 2011 г. № 899; 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 реализуется в приоритетной отрасли экономики с использованием инноваций или высоких технологий, позволяющих вывести на рынок новый продукт или продукт с более высокими качественными характеристиками по сравнению с существующими аналогичными продуктами на рынке или 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экспортно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ориентированный импортозамещающий продукт;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Проект, реализуемый в приоритетной отрасли экономики, масштабируем***; ежегодный прирост выручки не менее 20% на протяжении последних трех лет или прогноз прироста выручки не менее 20% на протяжении не менее трех лет с момента завершения инвестиционной фазы проекта</a:t>
            </a: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en-US" sz="10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endParaRPr lang="en-US" sz="5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Определение «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», закрепленное в нормативных документах Корпорации, соответствует лучшим практикам, что подтверждено исследовательским отчетом НИУ ВШЭ по</a:t>
            </a: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анализу существующих в российской и мировой практиках определений «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» от 11.10.2018</a:t>
            </a: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****</a:t>
            </a:r>
            <a:endParaRPr lang="en-US" sz="10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Соответствие деятельности субъекта МСП и (или) реализуемого им проекта критериям отнесения к 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Стартапу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1000" b="1" dirty="0">
                <a:latin typeface="Arial Narrow" panose="020B0606020202030204" pitchFamily="34" charset="0"/>
                <a:cs typeface="Arial" pitchFamily="34" charset="0"/>
              </a:rPr>
              <a:t>подтверждается заключением экспертной организации</a:t>
            </a:r>
            <a:r>
              <a:rPr lang="ru-RU" sz="1000" b="1" dirty="0" smtClean="0"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385" y="5274644"/>
            <a:ext cx="5886446" cy="182570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r>
              <a:rPr lang="ru-RU" sz="1000" dirty="0">
                <a:latin typeface="Arial Narrow" panose="020B0606020202030204" pitchFamily="34" charset="0"/>
              </a:rPr>
              <a:t>В соответствии с Законом № 223-ФЗ Правительством РФ определены </a:t>
            </a:r>
            <a:r>
              <a:rPr lang="ru-RU" sz="1000" b="1" dirty="0" smtClean="0">
                <a:latin typeface="Arial Narrow" panose="020B0606020202030204" pitchFamily="34" charset="0"/>
              </a:rPr>
              <a:t>94 </a:t>
            </a:r>
            <a:r>
              <a:rPr lang="ru-RU" sz="1000" b="1" dirty="0">
                <a:latin typeface="Arial Narrow" panose="020B0606020202030204" pitchFamily="34" charset="0"/>
              </a:rPr>
              <a:t>крупнейших заказчика</a:t>
            </a:r>
            <a:r>
              <a:rPr lang="ru-RU" sz="1000" dirty="0">
                <a:latin typeface="Arial Narrow" panose="020B0606020202030204" pitchFamily="34" charset="0"/>
              </a:rPr>
              <a:t>, которые обязаны обеспечить прирост годового объема закупок инновационной, высокотехнологичной продукции у субъектов МСП не менее 5% по сравнению с предыдущим годом. </a:t>
            </a:r>
          </a:p>
          <a:p>
            <a:r>
              <a:rPr lang="ru-RU" sz="1000" dirty="0">
                <a:latin typeface="Arial Narrow" panose="020B0606020202030204" pitchFamily="34" charset="0"/>
              </a:rPr>
              <a:t>В целях участия в закупке, необходимо соответствовать требованиям, установленным документацией о закупке, в том числе в части: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 Narrow" panose="020B0606020202030204" pitchFamily="34" charset="0"/>
              </a:rPr>
              <a:t>непроведение</a:t>
            </a:r>
            <a:r>
              <a:rPr lang="ru-RU" sz="900" dirty="0">
                <a:latin typeface="Arial Narrow" panose="020B0606020202030204" pitchFamily="34" charset="0"/>
              </a:rPr>
              <a:t> ликвидации и отсутствие решения арбитражного суда о признании субъекта малого и среднего предпринимательства банкротом и об открытии конкурсного производства;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 Narrow" panose="020B0606020202030204" pitchFamily="34" charset="0"/>
              </a:rPr>
              <a:t>неприостановление</a:t>
            </a:r>
            <a:r>
              <a:rPr lang="ru-RU" sz="900" dirty="0">
                <a:latin typeface="Arial Narrow" panose="020B0606020202030204" pitchFamily="34" charset="0"/>
              </a:rPr>
              <a:t> деятельности в порядке, установленном Кодексом Российской Федерации об административных правонарушениях, на дату заключения договора присоединения;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у недоимки по налогам, сборам, задолженности по иным обязательным платежам в бюджеты бюджетной системы Российской Федерации;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судимости за преступления в сфере экономики и (или) преступления, предусмотренные статьями 289, 290, 291, 2911 Уголовного кодекса Российской Федерации, а также неприменение в отношении указанных физических лиц наказания в виде лишения права занимать определенные должности или заниматься определенной деятельностью, которые связаны с поставкой товара, выполнением работы, оказанием услуги, являющихся объектом осуществляемой закупки, и административного наказания в виде дисквалификации;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сведений в реестрах недобросовестных поставщиков, предусмотренных Федеральным законом от 18 июля 2011 № 223-ФЗ </a:t>
            </a:r>
            <a:br>
              <a:rPr lang="ru-RU" sz="900" dirty="0">
                <a:latin typeface="Arial Narrow" panose="020B0606020202030204" pitchFamily="34" charset="0"/>
              </a:rPr>
            </a:br>
            <a:r>
              <a:rPr lang="ru-RU" sz="900" dirty="0">
                <a:latin typeface="Arial Narrow" panose="020B0606020202030204" pitchFamily="34" charset="0"/>
              </a:rPr>
              <a:t>«О закупках товаров, работ, услуг отдельными видами юридических лиц» и Федеральным  законом от 5 апреля 2013 г. № 44-ФЗ «О контрактной системе в сфере закупок товаров, работ, услуг для обеспечения государственных и муниципальных нужд»;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участник закупки не является офшорной компанией;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у участника закупки ограничений для участия в закупках, установленных законодательством Российской Федерации.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9988" y="8271430"/>
            <a:ext cx="61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***</a:t>
            </a: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масштабируемость – возможность увеличения объемов бизнеса за счет его территориального расширения и (или) пропорционально вложенным ресурсам</a:t>
            </a:r>
          </a:p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**** Договор </a:t>
            </a:r>
            <a:r>
              <a:rPr lang="ru-RU" sz="600" kern="0" dirty="0">
                <a:latin typeface="Arial Narrow" panose="020B0606020202030204" pitchFamily="34" charset="0"/>
              </a:rPr>
              <a:t>№ Д-95 от 21.08.2018 г.</a:t>
            </a:r>
            <a:endParaRPr lang="ru-RU" sz="6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0632" y="8409929"/>
            <a:ext cx="623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lang="ru-RU" sz="600" dirty="0">
                <a:latin typeface="Arial Narrow" panose="020B0606020202030204" pitchFamily="34" charset="0"/>
                <a:cs typeface="Arial" pitchFamily="34" charset="0"/>
              </a:rPr>
              <a:t>согласно Правилам взаимодействия банков с АО «Корпорация «МСП»</a:t>
            </a:r>
            <a:endParaRPr lang="en-US" sz="600" dirty="0">
              <a:latin typeface="Arial Narrow" panose="020B0606020202030204" pitchFamily="34" charset="0"/>
              <a:cs typeface="Arial" pitchFamily="34" charset="0"/>
            </a:endParaRPr>
          </a:p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en-US" sz="600" dirty="0">
                <a:latin typeface="Arial Narrow" panose="020B0606020202030204" pitchFamily="34" charset="0"/>
                <a:cs typeface="Arial" pitchFamily="34" charset="0"/>
              </a:rPr>
              <a:t>**</a:t>
            </a:r>
            <a:r>
              <a:rPr lang="ru-RU" sz="600" dirty="0">
                <a:latin typeface="Arial Narrow" panose="020B0606020202030204" pitchFamily="34" charset="0"/>
                <a:cs typeface="Arial" pitchFamily="34" charset="0"/>
              </a:rPr>
              <a:t>незначительный объем производства (реализации услуги) определяется как доля менее 25% от максимального объема производства (реализации услуги), запланированного бизнес-планом </a:t>
            </a:r>
            <a:r>
              <a:rPr lang="ru-RU" sz="600" dirty="0" smtClean="0">
                <a:latin typeface="Arial Narrow" panose="020B0606020202030204" pitchFamily="34" charset="0"/>
                <a:cs typeface="Arial" pitchFamily="34" charset="0"/>
              </a:rPr>
              <a:t>проекта</a:t>
            </a:r>
            <a:endParaRPr lang="ru-RU" sz="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91090" y="651466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Arial" pitchFamily="34" charset="0"/>
              </a:rPr>
              <a:t>ФИНАНСОВЫЕ КРИТЕРИИ</a:t>
            </a: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553932" y="949069"/>
            <a:ext cx="5797506" cy="732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 algn="just" defTabSz="1218602"/>
            <a:r>
              <a:rPr lang="ru-RU" sz="1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Инвестиционные цели</a:t>
            </a:r>
            <a:endParaRPr lang="en-US" sz="1000" b="1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соответствия критериям 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стартапа*: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заключения независимой экспертной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организации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финансовой устойчивости проекта: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экономической целесообразности реализации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адекватности предпосылок, заложенных в финансовую модель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возможности обслуживания долга за счет потоков проекта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достаточности собственных средств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маркетингового окружения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и подтверждение рынка сбыта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сбыта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динамика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целевого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рынка (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при необходимости предоставление Инициатором отчета о независимой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маркетинговой экспертизе проекта)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уровень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конкуренции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возможность диверсификации клиентской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базы</a:t>
            </a:r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технической реализуемости проекта: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технологии и достаточности бюджета (при необходимости предоставление Инициатором отчета о независимой технологической экспертизе проекта)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обоснованности бюджета: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инвестиционных затрат и ключевых договоров проекта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опыта ключевых инициаторов и членов команды: </a:t>
            </a:r>
            <a:endParaRPr lang="ru-RU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опыт </a:t>
            </a:r>
            <a:r>
              <a:rPr lang="ru-RU" sz="1000" dirty="0">
                <a:latin typeface="Arial Narrow" panose="020B0606020202030204" pitchFamily="34" charset="0"/>
              </a:rPr>
              <a:t>работы в бизнесе и (или) отрасли реализации </a:t>
            </a:r>
            <a:r>
              <a:rPr lang="ru-RU" sz="1000" dirty="0" smtClean="0"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наличие </a:t>
            </a:r>
            <a:r>
              <a:rPr lang="ru-RU" sz="1000" dirty="0">
                <a:latin typeface="Arial Narrow" panose="020B0606020202030204" pitchFamily="34" charset="0"/>
              </a:rPr>
              <a:t>опыта в реализации сопоставимых </a:t>
            </a:r>
            <a:r>
              <a:rPr lang="ru-RU" sz="1000" dirty="0" smtClean="0">
                <a:latin typeface="Arial Narrow" panose="020B0606020202030204" pitchFamily="34" charset="0"/>
              </a:rPr>
              <a:t>проектов</a:t>
            </a: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наличие </a:t>
            </a:r>
            <a:r>
              <a:rPr lang="ru-RU" sz="1000" dirty="0">
                <a:latin typeface="Arial Narrow" panose="020B0606020202030204" pitchFamily="34" charset="0"/>
              </a:rPr>
              <a:t>ключевых специалистов в составе команды </a:t>
            </a:r>
            <a:r>
              <a:rPr lang="ru-RU" sz="1000" dirty="0" smtClean="0"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деловая репутация бенефициаров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Пополнение оборотных средств</a:t>
            </a:r>
          </a:p>
          <a:p>
            <a:pPr lvl="0" defTabSz="1218602"/>
            <a:r>
              <a:rPr lang="ru-RU" sz="1000" u="sng" dirty="0">
                <a:solidFill>
                  <a:srgbClr val="000000">
                    <a:lumMod val="75000"/>
                    <a:lumOff val="25000"/>
                  </a:srgbClr>
                </a:solidFill>
                <a:latin typeface="Arial Narrow" panose="020B0606020202030204" pitchFamily="34" charset="0"/>
              </a:rPr>
              <a:t>На инвестиционной фазе (отсутствие выручки)</a:t>
            </a:r>
          </a:p>
          <a:p>
            <a:pPr lvl="0" defTabSz="1218602"/>
            <a:endParaRPr lang="ru-RU" sz="500" dirty="0">
              <a:solidFill>
                <a:srgbClr val="000000">
                  <a:lumMod val="75000"/>
                  <a:lumOff val="25000"/>
                </a:srgb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соответствия критериям </a:t>
            </a:r>
            <a:r>
              <a:rPr lang="ru-RU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*: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заключения независимой экспертной организации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потребности в оборотном капитале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финансовой модели проекта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Комплексная оценка проекта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аналогично подходу при финансировании на инвестиционные цели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эксплуатационной фазе (наличие выручки и истории деятельности)</a:t>
            </a:r>
          </a:p>
          <a:p>
            <a:pPr algn="just" defTabSz="1218602">
              <a:spcAft>
                <a:spcPts val="0"/>
              </a:spcAft>
            </a:pPr>
            <a:endParaRPr lang="ru-RU" sz="500" u="sng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соответствия критериям </a:t>
            </a:r>
            <a:r>
              <a:rPr lang="ru-RU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*: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заключения независимой экспертной организации</a:t>
            </a:r>
          </a:p>
          <a:p>
            <a:pPr algn="just" defTabSz="1218602"/>
            <a:endParaRPr lang="ru-RU" sz="5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потребности в оборотном капитале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финансовой модели проекта и фактических показателей деятельности 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финансовой устойчивости компании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фактических показателей деятельности.</a:t>
            </a:r>
          </a:p>
          <a:p>
            <a:pPr algn="just" defTabSz="1218602"/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933" y="4741263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Arial" pitchFamily="34" charset="0"/>
              </a:rPr>
              <a:t>КРИТЕРИИ ДЛЯ УЧАСТИЯ В ЗАКУПКАХ</a:t>
            </a: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10139" y="5006525"/>
            <a:ext cx="6043792" cy="316889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7" name="Рисунок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001" y="675288"/>
            <a:ext cx="347942" cy="269122"/>
          </a:xfrm>
          <a:prstGeom prst="rect">
            <a:avLst/>
          </a:prstGeom>
        </p:spPr>
      </p:pic>
      <p:pic>
        <p:nvPicPr>
          <p:cNvPr id="98" name="Рисунок 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86" y="663586"/>
            <a:ext cx="300329" cy="300329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23" y="4712398"/>
            <a:ext cx="372081" cy="29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-33571" y="7025981"/>
            <a:ext cx="12599988" cy="1292255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-33571" y="2498160"/>
            <a:ext cx="12599988" cy="1386760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944550"/>
            <a:ext cx="12599988" cy="71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22"/>
            <a: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  <a:t>В целях оказания консолидированной поддержки быстрорастущим инновационным, высокотехнологичным субъектам МСП специально созданной рабочей группой с участием АО «Корпорация «МСП» и институтов развития в сфере инноваций утверждены разработанные с учетом мирового </a:t>
            </a:r>
            <a:b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</a:br>
            <a:r>
              <a:rPr lang="ru-RU" sz="1351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15 критериев  </a:t>
            </a:r>
            <a: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  <a:t>(5 основных критериев и 10 дополнительных критериев)</a:t>
            </a:r>
            <a:endParaRPr lang="ru-RU" sz="1351" dirty="0">
              <a:latin typeface="Arial Narrow" panose="020B0606020202030204" pitchFamily="34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-128272" y="1835828"/>
            <a:ext cx="6480000" cy="661395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           ОСНОВНЫХ КРИТЕРИЕВ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7070" y="170486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7070" y="2611956"/>
            <a:ext cx="12124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отнесение к субъектам МСП и наличие сведений о юридическом лице или индивидуальном предпринимателе в Едином реестре субъектов МСП, ведение которого осуществляется ФНС России;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осуществление деятельности </a:t>
            </a:r>
            <a:r>
              <a:rPr lang="ru-RU" sz="1200" b="1" dirty="0"/>
              <a:t>не менее 3 лет</a:t>
            </a:r>
            <a:r>
              <a:rPr lang="ru-RU" sz="12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среднегодовой </a:t>
            </a:r>
            <a:r>
              <a:rPr lang="ru-RU" sz="1200" b="1" dirty="0"/>
              <a:t>темп роста выручки </a:t>
            </a:r>
            <a:r>
              <a:rPr lang="ru-RU" sz="1200" dirty="0"/>
              <a:t>за последние 3 года </a:t>
            </a:r>
            <a:r>
              <a:rPr lang="ru-RU" sz="1200" b="1" dirty="0"/>
              <a:t>не менее 20 </a:t>
            </a:r>
            <a:r>
              <a:rPr lang="ru-RU" sz="1200" dirty="0"/>
              <a:t>%;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/>
              <a:t>вид деятельности </a:t>
            </a:r>
            <a:r>
              <a:rPr lang="ru-RU" sz="1200" dirty="0"/>
              <a:t>субъекта МСП </a:t>
            </a:r>
            <a:r>
              <a:rPr lang="ru-RU" sz="1200" b="1" dirty="0"/>
              <a:t>соответствует приоритетным отраслям</a:t>
            </a:r>
            <a:r>
              <a:rPr lang="ru-RU" sz="12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наличие документов, подтверждающих </a:t>
            </a:r>
            <a:r>
              <a:rPr lang="ru-RU" sz="1200" b="1" dirty="0"/>
              <a:t>права субъекта МСП на результаты интеллектуальной деятельности </a:t>
            </a:r>
            <a:r>
              <a:rPr lang="ru-RU" sz="1200" dirty="0"/>
              <a:t>при наличии)</a:t>
            </a:r>
          </a:p>
        </p:txBody>
      </p:sp>
      <p:sp>
        <p:nvSpPr>
          <p:cNvPr id="14" name="Параллелограмм 13"/>
          <p:cNvSpPr/>
          <p:nvPr/>
        </p:nvSpPr>
        <p:spPr>
          <a:xfrm>
            <a:off x="-217844" y="4044715"/>
            <a:ext cx="12608105" cy="719191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ru-RU" sz="1600" dirty="0" smtClean="0"/>
              <a:t>ДОПОЛНИТЕЛЬНЫХ КРИТЕРИЯ,</a:t>
            </a:r>
            <a:br>
              <a:rPr lang="ru-RU" sz="1600" dirty="0" smtClean="0"/>
            </a:br>
            <a:r>
              <a:rPr lang="ru-RU" sz="1600" dirty="0" smtClean="0"/>
              <a:t>подтверждающих </a:t>
            </a:r>
            <a:r>
              <a:rPr lang="ru-RU" sz="1600" dirty="0"/>
              <a:t>отнесение к инновационным, высокотехнологичным субъектам МСП</a:t>
            </a:r>
            <a:r>
              <a:rPr lang="ru-RU" sz="1600" dirty="0">
                <a:sym typeface="Symbol" panose="05050102010706020507" pitchFamily="18" charset="2"/>
              </a:rPr>
              <a:t> </a:t>
            </a:r>
            <a:r>
              <a:rPr lang="ru-RU" sz="1600" dirty="0"/>
              <a:t>(при наличии):</a:t>
            </a:r>
            <a:endParaRPr lang="ru-RU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1245" y="384292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1245" y="4766251"/>
            <a:ext cx="1226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наличие </a:t>
            </a:r>
            <a:r>
              <a:rPr lang="ru-RU" sz="1200" b="1" dirty="0"/>
              <a:t>договоров, заключенных с крупнейшими и иными заказчиками</a:t>
            </a:r>
            <a:r>
              <a:rPr lang="ru-RU" sz="1200" dirty="0"/>
              <a:t>, в том числе на закупку инновационной, высокотехнологичной продукции (при наличии);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наличие договоров (контракты) </a:t>
            </a:r>
            <a:r>
              <a:rPr lang="ru-RU" sz="1200" b="1" dirty="0"/>
              <a:t>на создание, передачу и использование научной и (или) научно-технической продукции</a:t>
            </a:r>
            <a:r>
              <a:rPr lang="ru-RU" sz="1200" dirty="0"/>
              <a:t>, оказание научных, научно-технических, инженерно-консультационных и иных услуг;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участие в реализации инновационных проектов и программ, реализуемых федеральными и региональными инновационными площадками, составляющими </a:t>
            </a:r>
            <a:r>
              <a:rPr lang="ru-RU" sz="1200" b="1" dirty="0"/>
              <a:t>инновационную инфраструктуру в сфере образования</a:t>
            </a:r>
            <a:r>
              <a:rPr lang="ru-RU" sz="1200" dirty="0"/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субъект МСП относится </a:t>
            </a:r>
            <a:r>
              <a:rPr lang="ru-RU" sz="1200" b="1" dirty="0"/>
              <a:t>к хозяйственным обществам и хозяйственным партнерствам, которые созданы бюджетными научными учреждениями, автономными научными учреждениями, образовательными организациями высшего образования</a:t>
            </a:r>
            <a:endParaRPr lang="ru-RU" sz="1200" dirty="0"/>
          </a:p>
        </p:txBody>
      </p:sp>
      <p:sp>
        <p:nvSpPr>
          <p:cNvPr id="17" name="Параллелограмм 16"/>
          <p:cNvSpPr/>
          <p:nvPr/>
        </p:nvSpPr>
        <p:spPr>
          <a:xfrm>
            <a:off x="-196925" y="6284299"/>
            <a:ext cx="12608105" cy="719191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ru-RU" sz="1600" dirty="0"/>
              <a:t>дополнительных критериев, которые связаны с оценкой финансового состояния или деятельности органов управления субъектов МСП и при соблюдении которых может быть оказана финансовая поддержка 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245" y="614058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4261" y="7209322"/>
            <a:ext cx="12162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субъект МСП является </a:t>
            </a:r>
            <a:r>
              <a:rPr lang="ru-RU" sz="1200" b="1" dirty="0"/>
              <a:t>резидентом Российской Федерации;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просроченной (неурегулированной) задолженности</a:t>
            </a:r>
            <a:r>
              <a:rPr lang="ru-RU" sz="1200" dirty="0"/>
              <a:t> по налогам, сборам и иным обязательным платежам в бюджеты бюджетной системы Российской </a:t>
            </a:r>
            <a:r>
              <a:rPr lang="ru-RU" sz="1200" dirty="0" smtClean="0"/>
              <a:t>Федерации;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отрицательной кредитной истории</a:t>
            </a:r>
            <a:r>
              <a:rPr lang="ru-RU" sz="1200" dirty="0"/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возбужденного производства </a:t>
            </a:r>
            <a:r>
              <a:rPr lang="ru-RU" sz="1200" b="1" dirty="0"/>
              <a:t>по делу о несостоятельности (банкротстве);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положительный финансовый результат</a:t>
            </a:r>
            <a:r>
              <a:rPr lang="ru-RU" sz="1200" dirty="0"/>
              <a:t> по данным бухгалтерской отчетности за последний календарный год;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положительные чистые активы</a:t>
            </a:r>
            <a:endParaRPr lang="ru-RU" sz="12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</a:t>
            </a:r>
            <a:r>
              <a:rPr lang="ru-RU" altLang="ru-RU" sz="1654" b="1" dirty="0" smtClean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«газелей»</a:t>
            </a:r>
            <a:endParaRPr lang="ru-RU" altLang="ru-RU" sz="1654" b="1" dirty="0"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01244" y="4685684"/>
            <a:ext cx="12298743" cy="144683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5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Прямоугольник 158"/>
          <p:cNvSpPr/>
          <p:nvPr/>
        </p:nvSpPr>
        <p:spPr>
          <a:xfrm>
            <a:off x="342901" y="5539467"/>
            <a:ext cx="11719162" cy="252574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2900" y="2147890"/>
            <a:ext cx="11719163" cy="149514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Заголовок 1"/>
          <p:cNvSpPr txBox="1">
            <a:spLocks/>
          </p:cNvSpPr>
          <p:nvPr/>
        </p:nvSpPr>
        <p:spPr bwMode="auto">
          <a:xfrm>
            <a:off x="1365770" y="2185620"/>
            <a:ext cx="2997847" cy="141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Гарантийная поддержка по кредитам, займам выданным субъектам МСП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(Прямая гарантия для стартапов;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Прямая гарантия для быстрорастущих инновационных, высокотехнологичных предприятий)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Заголовок 1"/>
          <p:cNvSpPr txBox="1">
            <a:spLocks/>
          </p:cNvSpPr>
          <p:nvPr/>
        </p:nvSpPr>
        <p:spPr bwMode="auto">
          <a:xfrm>
            <a:off x="4497043" y="798944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УСЛОВИЯ</a:t>
            </a: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Заголовок 1"/>
          <p:cNvSpPr txBox="1">
            <a:spLocks/>
          </p:cNvSpPr>
          <p:nvPr/>
        </p:nvSpPr>
        <p:spPr bwMode="auto">
          <a:xfrm>
            <a:off x="8331344" y="774732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defTabSz="914400"/>
            <a:r>
              <a:rPr lang="ru-RU" sz="2119" b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ЦЕНТР КОМПЕТЕНЦИЙ</a:t>
            </a:r>
            <a:endParaRPr lang="ru-RU" sz="2119" b="0" dirty="0">
              <a:solidFill>
                <a:srgbClr val="000000">
                  <a:lumMod val="75000"/>
                  <a:lumOff val="2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Заголовок 1"/>
          <p:cNvSpPr txBox="1">
            <a:spLocks/>
          </p:cNvSpPr>
          <p:nvPr/>
        </p:nvSpPr>
        <p:spPr bwMode="auto">
          <a:xfrm>
            <a:off x="253004" y="815673"/>
            <a:ext cx="4382060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ВИД ФИНАНСОВОЙ ПОДДЕРЖКИ</a:t>
            </a: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6" name="Заголовок 1"/>
          <p:cNvSpPr txBox="1">
            <a:spLocks/>
          </p:cNvSpPr>
          <p:nvPr/>
        </p:nvSpPr>
        <p:spPr bwMode="auto">
          <a:xfrm>
            <a:off x="1266222" y="3875050"/>
            <a:ext cx="2854266" cy="143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Кредиты для высокотехнологичных, инновационных субъектов МСП 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Заголовок 1"/>
          <p:cNvSpPr txBox="1">
            <a:spLocks/>
          </p:cNvSpPr>
          <p:nvPr/>
        </p:nvSpPr>
        <p:spPr bwMode="auto">
          <a:xfrm>
            <a:off x="1247615" y="5913379"/>
            <a:ext cx="2854266" cy="143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Предоставление долгосрочных инвестиционных займов, покупка  долей (акций) в уставном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капитале высокотехнологичных, инновационных субъектов МСП 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5197899" y="2492860"/>
            <a:ext cx="175721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гарантии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гарантийного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покрытия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63" y="2525692"/>
            <a:ext cx="278555" cy="278555"/>
          </a:xfrm>
          <a:prstGeom prst="rect">
            <a:avLst/>
          </a:prstGeom>
        </p:spPr>
      </p:pic>
      <p:sp>
        <p:nvSpPr>
          <p:cNvPr id="122" name="Прямоугольник 121"/>
          <p:cNvSpPr/>
          <p:nvPr/>
        </p:nvSpPr>
        <p:spPr>
          <a:xfrm>
            <a:off x="7074395" y="2358737"/>
            <a:ext cx="1118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15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лет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7143378" y="297524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100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%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5211193" y="4547028"/>
            <a:ext cx="2898609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Процентная ставка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 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8,5 -10,6 % </a:t>
            </a: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3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5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48" name="Овал 147"/>
          <p:cNvSpPr/>
          <p:nvPr/>
        </p:nvSpPr>
        <p:spPr>
          <a:xfrm>
            <a:off x="4905137" y="4583685"/>
            <a:ext cx="246590" cy="24659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%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6692840" y="5077803"/>
            <a:ext cx="26052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от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млн. до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млрд рублей</a:t>
            </a:r>
          </a:p>
        </p:txBody>
      </p:sp>
      <p:sp>
        <p:nvSpPr>
          <p:cNvPr id="152" name="Прямоугольник 151"/>
          <p:cNvSpPr/>
          <p:nvPr/>
        </p:nvSpPr>
        <p:spPr>
          <a:xfrm>
            <a:off x="5238793" y="5169891"/>
            <a:ext cx="15135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кредита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5316212" y="6061821"/>
            <a:ext cx="421585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</a:p>
          <a:p>
            <a:pPr defTabSz="914373" fontAlgn="auto">
              <a:spcBef>
                <a:spcPts val="0"/>
              </a:spcBef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инвестиций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 </a:t>
            </a:r>
            <a:r>
              <a:rPr lang="ru-RU" sz="20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3 – 5 </a:t>
            </a:r>
            <a:r>
              <a:rPr lang="ru-RU" sz="20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лет</a:t>
            </a:r>
          </a:p>
          <a:p>
            <a:pPr defTabSz="914373" fontAlgn="auto">
              <a:spcBef>
                <a:spcPts val="0"/>
              </a:spcBef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инвестиций 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r>
              <a:rPr lang="en-US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  </a:t>
            </a:r>
            <a:r>
              <a:rPr lang="ru-RU" sz="20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до 250 млн рублей</a:t>
            </a:r>
            <a:endParaRPr lang="ru-RU" sz="20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4812663" y="3673213"/>
            <a:ext cx="3469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Реализация проектов в приоритетных отраслях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Цель: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Инвестиционное кредитование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На пополнение оборотных средств</a:t>
            </a:r>
          </a:p>
          <a:p>
            <a:pPr lvl="0" defTabSz="914373"/>
            <a:endParaRPr lang="ru-RU" sz="1400" kern="0" dirty="0" smtClean="0">
              <a:solidFill>
                <a:srgbClr val="FF000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         </a:t>
            </a:r>
            <a:r>
              <a: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кредита -       </a:t>
            </a:r>
            <a:r>
              <a:rPr lang="ru-RU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7 лет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104387" y="2630449"/>
            <a:ext cx="2322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 smtClean="0"/>
              <a:t>АО «Корпорация «МСП»</a:t>
            </a:r>
            <a:endParaRPr lang="ru-RU" sz="1400" b="1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9454644" y="4185931"/>
            <a:ext cx="16217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 smtClean="0"/>
              <a:t>АО «МСП Банк» </a:t>
            </a:r>
            <a:endParaRPr lang="ru-RU" sz="1400" b="1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9835351" y="6553851"/>
            <a:ext cx="1099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 smtClean="0"/>
              <a:t>АО «МИР»</a:t>
            </a:r>
            <a:endParaRPr lang="ru-RU" sz="1400" b="1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4862125" y="5585880"/>
            <a:ext cx="450155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Финансирование проектных компаний в рамках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формирования активов паевого инвестиционного фонда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Цель: </a:t>
            </a: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инвестирование в проекты, получившие поддержку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АО «Корпорации МСП», АО «МСП Банк», институтов развития</a:t>
            </a:r>
            <a:endParaRPr lang="ru-RU" sz="12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914768" y="7091136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474" y="3006922"/>
            <a:ext cx="271415" cy="270170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765" y="5240349"/>
            <a:ext cx="202795" cy="202795"/>
          </a:xfrm>
          <a:prstGeom prst="rect">
            <a:avLst/>
          </a:prstGeom>
        </p:spPr>
      </p:pic>
      <p:pic>
        <p:nvPicPr>
          <p:cNvPr id="176" name="Рисунок 1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181" y="6943498"/>
            <a:ext cx="202795" cy="20279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стартапов АО «Корпорация «МСП»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5421" y="234258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1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421" y="398308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2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5421" y="614178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3</a:t>
            </a:r>
            <a:endParaRPr lang="ru-RU" sz="5400" dirty="0">
              <a:solidFill>
                <a:schemeClr val="accent1"/>
              </a:solidFill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300" y="6525866"/>
            <a:ext cx="278555" cy="2785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7536" y="4930553"/>
            <a:ext cx="280440" cy="280440"/>
          </a:xfrm>
          <a:prstGeom prst="rect">
            <a:avLst/>
          </a:prstGeom>
        </p:spPr>
      </p:pic>
      <p:sp>
        <p:nvSpPr>
          <p:cNvPr id="43" name="Овал 42"/>
          <p:cNvSpPr/>
          <p:nvPr/>
        </p:nvSpPr>
        <p:spPr>
          <a:xfrm>
            <a:off x="4996992" y="7256429"/>
            <a:ext cx="246590" cy="24659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%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317479" y="7154428"/>
            <a:ext cx="524435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Процентная ставка  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Инвестиционный займ </a:t>
            </a:r>
            <a:r>
              <a:rPr lang="ru-RU" sz="16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12 %</a:t>
            </a:r>
            <a:endParaRPr lang="ru-RU" sz="16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Инвестиции в капитал </a:t>
            </a:r>
            <a:r>
              <a:rPr lang="ru-RU" sz="16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15 % </a:t>
            </a: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39199</TotalTime>
  <Words>854</Words>
  <Application>Microsoft Office PowerPoint</Application>
  <PresentationFormat>Произвольный</PresentationFormat>
  <Paragraphs>146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EDubinchuk@corpmsp.ru</dc:creator>
  <cp:lastModifiedBy>Лапицкая Виктория Валерьевна</cp:lastModifiedBy>
  <cp:revision>1545</cp:revision>
  <cp:lastPrinted>2019-05-15T07:05:49Z</cp:lastPrinted>
  <dcterms:created xsi:type="dcterms:W3CDTF">2015-12-16T13:43:54Z</dcterms:created>
  <dcterms:modified xsi:type="dcterms:W3CDTF">2019-05-15T07:07:21Z</dcterms:modified>
</cp:coreProperties>
</file>