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797675" cy="9928225"/>
  <p:embeddedFontLst>
    <p:embeddedFont>
      <p:font typeface="Tahoma"/>
      <p:regular r:id="rId24"/>
      <p:bold r:id="rId25"/>
    </p:embeddedFont>
    <p:embeddedFont>
      <p:font typeface="Quattrocento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orient="horz" pos="3128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0" roundtripDataSignature="AMtx7mj//EVMcmYTxpSwfMJoa71vkSiJ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F086ED7-273C-461A-B054-E629BFACA3B0}">
  <a:tblStyle styleId="{CF086ED7-273C-461A-B054-E629BFACA3B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10" orient="horz"/>
        <p:guide pos="2141"/>
        <p:guide pos="3127" orient="horz"/>
        <p:guide pos="3128" orient="horz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Tahoma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QuattrocentoSans-regular.fntdata"/><Relationship Id="rId25" Type="http://schemas.openxmlformats.org/officeDocument/2006/relationships/font" Target="fonts/Tahoma-bold.fntdata"/><Relationship Id="rId28" Type="http://schemas.openxmlformats.org/officeDocument/2006/relationships/font" Target="fonts/QuattrocentoSans-italic.fntdata"/><Relationship Id="rId27" Type="http://schemas.openxmlformats.org/officeDocument/2006/relationships/font" Target="fonts/Quattrocento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Quattrocento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980B9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A57-6246-BE98-F0FA64D6B931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9A57-6246-BE98-F0FA64D6B931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57-6246-BE98-F0FA64D6B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6A08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6BE-884A-837C-9C465492790F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56BE-884A-837C-9C465492790F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BE-884A-837C-9C4654927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39C12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F23-EA41-A448-BF95F5BB7D0F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F23-EA41-A448-BF95F5BB7D0F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23-EA41-A448-BF95F5BB7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392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372-1640-90F0-83C74A7E4603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372-1640-90F0-83C74A7E4603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72-1640-90F0-83C74A7E4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2" y="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5" y="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2" y="9430092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/>
          <p:nvPr>
            <p:ph idx="1" type="body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7" name="Google Shape;287;p1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:notes"/>
          <p:cNvSpPr txBox="1"/>
          <p:nvPr>
            <p:ph idx="1" type="body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6" name="Google Shape;316;p1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:notes"/>
          <p:cNvSpPr/>
          <p:nvPr>
            <p:ph idx="2" type="sldImg"/>
          </p:nvPr>
        </p:nvSpPr>
        <p:spPr>
          <a:xfrm>
            <a:off x="920750" y="742950"/>
            <a:ext cx="4953000" cy="3714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12:notes"/>
          <p:cNvSpPr txBox="1"/>
          <p:nvPr>
            <p:ph idx="1" type="body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2:notes"/>
          <p:cNvSpPr txBox="1"/>
          <p:nvPr>
            <p:ph idx="12" type="sldNum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13:notes"/>
          <p:cNvSpPr txBox="1"/>
          <p:nvPr>
            <p:ph idx="1" type="body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3:notes"/>
          <p:cNvSpPr txBox="1"/>
          <p:nvPr>
            <p:ph idx="12" type="sldNum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:notes"/>
          <p:cNvSpPr txBox="1"/>
          <p:nvPr>
            <p:ph idx="1" type="body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7" name="Google Shape;397;p1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5:notes"/>
          <p:cNvSpPr txBox="1"/>
          <p:nvPr>
            <p:ph idx="1" type="body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32" name="Google Shape;432;p1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:notes"/>
          <p:cNvSpPr txBox="1"/>
          <p:nvPr>
            <p:ph idx="1" type="body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9" name="Google Shape;449;p1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7:notes"/>
          <p:cNvSpPr txBox="1"/>
          <p:nvPr>
            <p:ph idx="1" type="body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1" name="Google Shape;471;p1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ru-RU" sz="1300">
                <a:latin typeface="Arial"/>
                <a:ea typeface="Arial"/>
                <a:cs typeface="Arial"/>
                <a:sym typeface="Arial"/>
              </a:rPr>
              <a:t>оказание прямой финансовой, информационной и иной помощи малым инновационным предприятиям, реализующим проекты по разработке и коммерциализации новых видов наукоемкой продукции и технологий на основе принадлежащей им интеллектуальной собственности в целях реализации государственной политики по поддержке малых предприятий в научно-технической сфере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4" name="Google Shape;174;p6:notes"/>
          <p:cNvSpPr txBox="1"/>
          <p:nvPr>
            <p:ph idx="12" type="sldNum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7:notes"/>
          <p:cNvSpPr txBox="1"/>
          <p:nvPr>
            <p:ph idx="1" type="body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7:notes"/>
          <p:cNvSpPr txBox="1"/>
          <p:nvPr>
            <p:ph idx="12" type="sldNum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8:notes"/>
          <p:cNvSpPr txBox="1"/>
          <p:nvPr>
            <p:ph idx="1" type="body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8:notes"/>
          <p:cNvSpPr txBox="1"/>
          <p:nvPr>
            <p:ph idx="12" type="sldNum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9:notes"/>
          <p:cNvSpPr txBox="1"/>
          <p:nvPr>
            <p:ph idx="1" type="body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9:notes"/>
          <p:cNvSpPr txBox="1"/>
          <p:nvPr>
            <p:ph idx="12" type="sldNum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:\Отдел ИК и СМ\Овчинников\ФОНД 2 - ЦВП\- БРЕНДБУК\Для-презентации-3.png" id="14" name="Google Shape;14;p19"/>
          <p:cNvPicPr preferRelativeResize="0"/>
          <p:nvPr/>
        </p:nvPicPr>
        <p:blipFill rotWithShape="1">
          <a:blip r:embed="rId2">
            <a:alphaModFix/>
          </a:blip>
          <a:srcRect b="0" l="9335" r="2904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9"/>
          <p:cNvSpPr txBox="1"/>
          <p:nvPr>
            <p:ph type="ctrTitle"/>
          </p:nvPr>
        </p:nvSpPr>
        <p:spPr>
          <a:xfrm>
            <a:off x="3059832" y="2276872"/>
            <a:ext cx="5544616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Tahoma"/>
              <a:buNone/>
              <a:defRPr sz="280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/>
          <p:nvPr/>
        </p:nvSpPr>
        <p:spPr>
          <a:xfrm>
            <a:off x="0" y="3717032"/>
            <a:ext cx="9144000" cy="50405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3059832" y="3789040"/>
            <a:ext cx="3600400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Y:\Отдел ИК и СМ\Овчинников\ФОНД 2 - ЦВП\- БРЕНДБУК\Для-презентации-2-1.png" id="18" name="Google Shape;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2132856"/>
            <a:ext cx="2443908" cy="14401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19"/>
          <p:cNvCxnSpPr/>
          <p:nvPr/>
        </p:nvCxnSpPr>
        <p:spPr>
          <a:xfrm>
            <a:off x="2915816" y="2276872"/>
            <a:ext cx="0" cy="108012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Y:\Отдел ИК и СМ\Овчинников\ФОНД 2 - ЦВП\- БРЕНДБУК\Для-презентации-4.png" id="20" name="Google Shape;20;p19"/>
          <p:cNvPicPr preferRelativeResize="0"/>
          <p:nvPr/>
        </p:nvPicPr>
        <p:blipFill rotWithShape="1">
          <a:blip r:embed="rId4">
            <a:alphaModFix/>
          </a:blip>
          <a:srcRect b="17040" l="0" r="32306" t="0"/>
          <a:stretch/>
        </p:blipFill>
        <p:spPr>
          <a:xfrm>
            <a:off x="5220072" y="2780928"/>
            <a:ext cx="3923928" cy="407707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/>
          <p:nvPr>
            <p:ph idx="10" type="dt"/>
          </p:nvPr>
        </p:nvSpPr>
        <p:spPr>
          <a:xfrm>
            <a:off x="467544" y="3789040"/>
            <a:ext cx="15841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Горизонтальный слайд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:\Отдел ИК и СМ\Овчинников\ФОНД 2 - ЦВП\- БРЕНДБУК\Для-презентации-1.png" id="23" name="Google Shape;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0"/>
          <p:cNvSpPr/>
          <p:nvPr/>
        </p:nvSpPr>
        <p:spPr>
          <a:xfrm>
            <a:off x="0" y="260648"/>
            <a:ext cx="42119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0"/>
          <p:cNvSpPr/>
          <p:nvPr/>
        </p:nvSpPr>
        <p:spPr>
          <a:xfrm>
            <a:off x="8532440" y="6309320"/>
            <a:ext cx="6115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0"/>
          <p:cNvSpPr txBox="1"/>
          <p:nvPr>
            <p:ph type="title"/>
          </p:nvPr>
        </p:nvSpPr>
        <p:spPr>
          <a:xfrm>
            <a:off x="323528" y="260648"/>
            <a:ext cx="3888432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539552" y="1412776"/>
            <a:ext cx="8064896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0" type="dt"/>
          </p:nvPr>
        </p:nvSpPr>
        <p:spPr>
          <a:xfrm>
            <a:off x="107504" y="6309320"/>
            <a:ext cx="1224136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2" type="sldNum"/>
          </p:nvPr>
        </p:nvSpPr>
        <p:spPr>
          <a:xfrm>
            <a:off x="8532440" y="6309320"/>
            <a:ext cx="576064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Y:\Отдел ИК и СМ\Овчинников\ФОНД 2 - ЦВП\- БРЕНДБУК\Для-презентации-2.png" id="30" name="Google Shape;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6495" y="188640"/>
            <a:ext cx="1267505" cy="664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пасибо за внимание!">
  <p:cSld name="1_Спасибо за внимание!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:\Отдел ИК и СМ\Овчинников\ФОНД 2 - ЦВП\- БРЕНДБУК\Для-презентации-5.png" id="32" name="Google Shape;32;p21"/>
          <p:cNvPicPr preferRelativeResize="0"/>
          <p:nvPr/>
        </p:nvPicPr>
        <p:blipFill rotWithShape="1">
          <a:blip r:embed="rId2">
            <a:alphaModFix/>
          </a:blip>
          <a:srcRect b="0" l="3350" r="5580" t="0"/>
          <a:stretch/>
        </p:blipFill>
        <p:spPr>
          <a:xfrm>
            <a:off x="0" y="0"/>
            <a:ext cx="88194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1"/>
          <p:cNvSpPr/>
          <p:nvPr/>
        </p:nvSpPr>
        <p:spPr>
          <a:xfrm>
            <a:off x="3275856" y="0"/>
            <a:ext cx="5616624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1"/>
          <p:cNvSpPr txBox="1"/>
          <p:nvPr/>
        </p:nvSpPr>
        <p:spPr>
          <a:xfrm>
            <a:off x="6300192" y="1844824"/>
            <a:ext cx="25922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1"/>
          <p:cNvSpPr/>
          <p:nvPr/>
        </p:nvSpPr>
        <p:spPr>
          <a:xfrm>
            <a:off x="6012160" y="5445224"/>
            <a:ext cx="313184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1"/>
          <p:cNvSpPr txBox="1"/>
          <p:nvPr/>
        </p:nvSpPr>
        <p:spPr>
          <a:xfrm>
            <a:off x="6156176" y="5445224"/>
            <a:ext cx="29878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Спасибо за внимание!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Y:\Отдел ИК и СМ\Овчинников\ФОНД 2 - ЦВП\- БРЕНДБУК\Для-презентации-2-1.png" id="37" name="Google Shape;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192" y="404664"/>
            <a:ext cx="2443908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6516688" y="1989138"/>
            <a:ext cx="2159768" cy="3168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0" type="dt"/>
          </p:nvPr>
        </p:nvSpPr>
        <p:spPr>
          <a:xfrm>
            <a:off x="6948264" y="6093296"/>
            <a:ext cx="1368152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Tahoma"/>
              <a:buNone/>
              <a:defRPr b="1" sz="14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слайд">
  <p:cSld name="Вертикальный слайд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:\Отдел ИК и СМ\Овчинников\ФОНД 2 - ЦВП\- БРЕНДБУК\Для-презентации-1-1-1.png" id="41" name="Google Shape;4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596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:\Отдел ИК и СМ\Овчинников\ФОНД 2 - ЦВП\- БРЕНДБУК\Для-презентации-1-1-2.png" id="42" name="Google Shape;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0"/>
            <a:ext cx="12596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2"/>
          <p:cNvSpPr/>
          <p:nvPr/>
        </p:nvSpPr>
        <p:spPr>
          <a:xfrm>
            <a:off x="0" y="260648"/>
            <a:ext cx="42119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Y:\Отдел ИК и СМ\Овчинников\ФОНД 2 - ЦВП\- БРЕНДБУК\Для-презентации-2.png" id="44" name="Google Shape;4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6495" y="188640"/>
            <a:ext cx="1267505" cy="6644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2"/>
          <p:cNvSpPr/>
          <p:nvPr/>
        </p:nvSpPr>
        <p:spPr>
          <a:xfrm>
            <a:off x="8532440" y="6309320"/>
            <a:ext cx="6115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2"/>
          <p:cNvSpPr txBox="1"/>
          <p:nvPr>
            <p:ph type="title"/>
          </p:nvPr>
        </p:nvSpPr>
        <p:spPr>
          <a:xfrm>
            <a:off x="323528" y="260648"/>
            <a:ext cx="3888432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" type="body"/>
          </p:nvPr>
        </p:nvSpPr>
        <p:spPr>
          <a:xfrm>
            <a:off x="1259632" y="764704"/>
            <a:ext cx="6624736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0" type="dt"/>
          </p:nvPr>
        </p:nvSpPr>
        <p:spPr>
          <a:xfrm>
            <a:off x="107504" y="6309320"/>
            <a:ext cx="1296144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532440" y="6309320"/>
            <a:ext cx="576064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пасибо за внимание!">
  <p:cSld name="Спасибо за внимание!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:\Отдел ИК и СМ\Овчинников\ФОНД 2 - ЦВП\- БРЕНДБУК\Для-презентации-5.png" id="51" name="Google Shape;51;p23"/>
          <p:cNvPicPr preferRelativeResize="0"/>
          <p:nvPr/>
        </p:nvPicPr>
        <p:blipFill rotWithShape="1">
          <a:blip r:embed="rId2">
            <a:alphaModFix/>
          </a:blip>
          <a:srcRect b="0" l="3351" r="5581" t="0"/>
          <a:stretch/>
        </p:blipFill>
        <p:spPr>
          <a:xfrm>
            <a:off x="0" y="0"/>
            <a:ext cx="88194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3"/>
          <p:cNvSpPr/>
          <p:nvPr/>
        </p:nvSpPr>
        <p:spPr>
          <a:xfrm>
            <a:off x="3275856" y="0"/>
            <a:ext cx="5616624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3"/>
          <p:cNvSpPr txBox="1"/>
          <p:nvPr/>
        </p:nvSpPr>
        <p:spPr>
          <a:xfrm>
            <a:off x="6300192" y="1844824"/>
            <a:ext cx="25922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3"/>
          <p:cNvSpPr/>
          <p:nvPr/>
        </p:nvSpPr>
        <p:spPr>
          <a:xfrm>
            <a:off x="6012160" y="5445224"/>
            <a:ext cx="313184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3"/>
          <p:cNvSpPr txBox="1"/>
          <p:nvPr/>
        </p:nvSpPr>
        <p:spPr>
          <a:xfrm>
            <a:off x="6156176" y="5445224"/>
            <a:ext cx="29878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Спасибо за внимание!</a:t>
            </a:r>
            <a:endParaRPr/>
          </a:p>
        </p:txBody>
      </p:sp>
      <p:pic>
        <p:nvPicPr>
          <p:cNvPr descr="Y:\Отдел ИК и СМ\Овчинников\ФОНД 2 - ЦВП\- БРЕНДБУК\Для-презентации-2-1.png" id="56" name="Google Shape;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192" y="404664"/>
            <a:ext cx="2443908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"/>
          <p:cNvSpPr txBox="1"/>
          <p:nvPr>
            <p:ph idx="1" type="body"/>
          </p:nvPr>
        </p:nvSpPr>
        <p:spPr>
          <a:xfrm>
            <a:off x="6516688" y="1989138"/>
            <a:ext cx="2159768" cy="3168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6948264" y="6093296"/>
            <a:ext cx="1368152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323528" y="260648"/>
            <a:ext cx="3888432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539552" y="1412776"/>
            <a:ext cx="8064896" cy="48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107504" y="6309320"/>
            <a:ext cx="1080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36.png"/><Relationship Id="rId13" Type="http://schemas.openxmlformats.org/officeDocument/2006/relationships/image" Target="../media/image45.jpg"/><Relationship Id="rId1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5" Type="http://schemas.openxmlformats.org/officeDocument/2006/relationships/image" Target="../media/image38.png"/><Relationship Id="rId14" Type="http://schemas.openxmlformats.org/officeDocument/2006/relationships/image" Target="../media/image35.png"/><Relationship Id="rId16" Type="http://schemas.openxmlformats.org/officeDocument/2006/relationships/image" Target="../media/image41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32.png"/><Relationship Id="rId8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32.png"/><Relationship Id="rId8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1.png"/><Relationship Id="rId10" Type="http://schemas.openxmlformats.org/officeDocument/2006/relationships/image" Target="../media/image52.jpg"/><Relationship Id="rId13" Type="http://schemas.openxmlformats.org/officeDocument/2006/relationships/image" Target="../media/image46.jpg"/><Relationship Id="rId1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3.png"/><Relationship Id="rId4" Type="http://schemas.openxmlformats.org/officeDocument/2006/relationships/image" Target="../media/image40.png"/><Relationship Id="rId9" Type="http://schemas.openxmlformats.org/officeDocument/2006/relationships/image" Target="../media/image49.png"/><Relationship Id="rId15" Type="http://schemas.openxmlformats.org/officeDocument/2006/relationships/image" Target="../media/image43.png"/><Relationship Id="rId14" Type="http://schemas.openxmlformats.org/officeDocument/2006/relationships/image" Target="../media/image39.jpg"/><Relationship Id="rId16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image" Target="../media/image20.png"/><Relationship Id="rId8" Type="http://schemas.openxmlformats.org/officeDocument/2006/relationships/image" Target="../media/image4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4.png"/><Relationship Id="rId4" Type="http://schemas.openxmlformats.org/officeDocument/2006/relationships/image" Target="../media/image57.png"/><Relationship Id="rId9" Type="http://schemas.openxmlformats.org/officeDocument/2006/relationships/image" Target="../media/image58.gif"/><Relationship Id="rId5" Type="http://schemas.openxmlformats.org/officeDocument/2006/relationships/image" Target="../media/image37.png"/><Relationship Id="rId6" Type="http://schemas.openxmlformats.org/officeDocument/2006/relationships/image" Target="../media/image48.png"/><Relationship Id="rId7" Type="http://schemas.openxmlformats.org/officeDocument/2006/relationships/image" Target="../media/image47.png"/><Relationship Id="rId8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1.png"/><Relationship Id="rId4" Type="http://schemas.openxmlformats.org/officeDocument/2006/relationships/hyperlink" Target="http://fasie.ru/" TargetMode="External"/><Relationship Id="rId9" Type="http://schemas.openxmlformats.org/officeDocument/2006/relationships/image" Target="../media/image59.gif"/><Relationship Id="rId5" Type="http://schemas.openxmlformats.org/officeDocument/2006/relationships/image" Target="../media/image23.png"/><Relationship Id="rId6" Type="http://schemas.openxmlformats.org/officeDocument/2006/relationships/hyperlink" Target="https://www.facebook.com/fasie/" TargetMode="External"/><Relationship Id="rId7" Type="http://schemas.openxmlformats.org/officeDocument/2006/relationships/hyperlink" Target="https://vk.com/fasie/" TargetMode="External"/><Relationship Id="rId8" Type="http://schemas.openxmlformats.org/officeDocument/2006/relationships/hyperlink" Target="https://www.instagram.com/fondfasie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6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11" Type="http://schemas.openxmlformats.org/officeDocument/2006/relationships/image" Target="../media/image28.gif"/><Relationship Id="rId10" Type="http://schemas.openxmlformats.org/officeDocument/2006/relationships/image" Target="../media/image32.png"/><Relationship Id="rId12" Type="http://schemas.openxmlformats.org/officeDocument/2006/relationships/image" Target="../media/image23.png"/><Relationship Id="rId9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32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29.png"/><Relationship Id="rId11" Type="http://schemas.openxmlformats.org/officeDocument/2006/relationships/image" Target="../media/image24.gif"/><Relationship Id="rId10" Type="http://schemas.openxmlformats.org/officeDocument/2006/relationships/image" Target="../media/image31.gif"/><Relationship Id="rId9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30.png"/><Relationship Id="rId7" Type="http://schemas.openxmlformats.org/officeDocument/2006/relationships/image" Target="../media/image21.png"/><Relationship Id="rId8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type="ctrTitle"/>
          </p:nvPr>
        </p:nvSpPr>
        <p:spPr>
          <a:xfrm>
            <a:off x="3059832" y="2276872"/>
            <a:ext cx="5544616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Tahoma"/>
              <a:buNone/>
            </a:pPr>
            <a:r>
              <a:rPr b="1" lang="ru-RU" sz="2000"/>
              <a:t>Основные программы и конкурсы Фонда в 2020 году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/>
          <p:nvPr>
            <p:ph idx="12" type="sldNum"/>
          </p:nvPr>
        </p:nvSpPr>
        <p:spPr>
          <a:xfrm>
            <a:off x="8532440" y="6309320"/>
            <a:ext cx="576064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0" name="Google Shape;290;p10"/>
          <p:cNvSpPr txBox="1"/>
          <p:nvPr/>
        </p:nvSpPr>
        <p:spPr>
          <a:xfrm>
            <a:off x="395536" y="260648"/>
            <a:ext cx="4968552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Конкурс «Развитие-НТИ»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0"/>
          <p:cNvSpPr txBox="1"/>
          <p:nvPr/>
        </p:nvSpPr>
        <p:spPr>
          <a:xfrm>
            <a:off x="755576" y="2259101"/>
            <a:ext cx="3969509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МИП согласно № 209-ФЗ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0"/>
          <p:cNvSpPr txBox="1"/>
          <p:nvPr/>
        </p:nvSpPr>
        <p:spPr>
          <a:xfrm>
            <a:off x="771886" y="2966923"/>
            <a:ext cx="6567244" cy="1019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Noto Sans Symbols"/>
              <a:buChar char="▪"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 20 млн рублей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Внебюджетное софинансирование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   не менее 30% от суммы гранта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3" name="Google Shape;293;p10"/>
          <p:cNvSpPr txBox="1"/>
          <p:nvPr/>
        </p:nvSpPr>
        <p:spPr>
          <a:xfrm>
            <a:off x="755576" y="1499184"/>
            <a:ext cx="3024336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Научно-технический проект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andogina\Desktop\Иконки\16_FASIE_ikonki.png" id="294" name="Google Shape;29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328" y="2960743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14_FASIE_ikonki.png" id="295" name="Google Shape;29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303" y="2132824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19_FASIE_ikonki.png" id="296" name="Google Shape;29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568" y="136960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26_FASIE_ikonki.png" id="297" name="Google Shape;29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0170" y="5225824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0"/>
          <p:cNvSpPr/>
          <p:nvPr/>
        </p:nvSpPr>
        <p:spPr>
          <a:xfrm>
            <a:off x="827584" y="5208045"/>
            <a:ext cx="3318068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ahoma"/>
              <a:buNone/>
            </a:pPr>
            <a:r>
              <a:rPr b="1" i="0" lang="ru-RU" sz="18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 заявок:</a:t>
            </a:r>
            <a:b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 15 июня 2020 г.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ahoma"/>
              <a:buNone/>
            </a:pPr>
            <a:r>
              <a:rPr b="1" i="0" lang="ru-RU" sz="18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Результаты:</a:t>
            </a:r>
            <a:b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август 2020 г.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0"/>
          <p:cNvSpPr txBox="1"/>
          <p:nvPr/>
        </p:nvSpPr>
        <p:spPr>
          <a:xfrm>
            <a:off x="739266" y="3870559"/>
            <a:ext cx="4236944" cy="780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Проведено </a:t>
            </a: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V</a:t>
            </a: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очередей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andogina\Desktop\Иконки\02_FASIE_ikonki.png" id="300" name="Google Shape;300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2328" y="3840126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301" name="Google Shape;301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3777" y="332656"/>
            <a:ext cx="251998" cy="25200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0"/>
          <p:cNvSpPr/>
          <p:nvPr/>
        </p:nvSpPr>
        <p:spPr>
          <a:xfrm>
            <a:off x="4645053" y="5224744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Объем средств, выделяемых на финансирование: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0"/>
          <p:cNvSpPr txBox="1"/>
          <p:nvPr/>
        </p:nvSpPr>
        <p:spPr>
          <a:xfrm>
            <a:off x="4697131" y="5765824"/>
            <a:ext cx="3439399" cy="820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2020 г. – </a:t>
            </a:r>
            <a:r>
              <a:rPr b="1" i="0" lang="ru-RU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2,4 млрд рублей </a:t>
            </a: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– 8 ДК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3" id="304" name="Google Shape;304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09354" y="3939964"/>
            <a:ext cx="659552" cy="984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305" name="Google Shape;305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97131" y="3970983"/>
            <a:ext cx="695432" cy="1081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6" id="306" name="Google Shape;306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97131" y="2837176"/>
            <a:ext cx="767542" cy="1102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7" id="307" name="Google Shape;307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46434" y="2836939"/>
            <a:ext cx="622472" cy="1050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308" name="Google Shape;308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464673" y="4009062"/>
            <a:ext cx="686554" cy="10551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309" name="Google Shape;309;p10"/>
          <p:cNvPicPr preferRelativeResize="0"/>
          <p:nvPr/>
        </p:nvPicPr>
        <p:blipFill rotWithShape="1">
          <a:blip r:embed="rId14">
            <a:alphaModFix/>
          </a:blip>
          <a:srcRect b="34582" l="0" r="0" t="0"/>
          <a:stretch/>
        </p:blipFill>
        <p:spPr>
          <a:xfrm>
            <a:off x="6195983" y="4013883"/>
            <a:ext cx="655532" cy="53517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"/>
          <p:cNvSpPr txBox="1"/>
          <p:nvPr/>
        </p:nvSpPr>
        <p:spPr>
          <a:xfrm>
            <a:off x="6247731" y="4647676"/>
            <a:ext cx="631482" cy="276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Кружковое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движение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2" id="311" name="Google Shape;311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394233" y="2796381"/>
            <a:ext cx="801750" cy="1068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5" id="312" name="Google Shape;312;p10"/>
          <p:cNvPicPr preferRelativeResize="0"/>
          <p:nvPr/>
        </p:nvPicPr>
        <p:blipFill rotWithShape="1">
          <a:blip r:embed="rId16">
            <a:alphaModFix/>
          </a:blip>
          <a:srcRect b="3768" l="0" r="0" t="1579"/>
          <a:stretch/>
        </p:blipFill>
        <p:spPr>
          <a:xfrm>
            <a:off x="6179701" y="2826571"/>
            <a:ext cx="767542" cy="115222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0"/>
          <p:cNvSpPr/>
          <p:nvPr/>
        </p:nvSpPr>
        <p:spPr>
          <a:xfrm>
            <a:off x="4645053" y="1412293"/>
            <a:ext cx="417646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Ориентация на приоритетные тематические направления согласно дорожным картам (ДК)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Национальной технологической инициативы </a:t>
            </a: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(НТИ):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"/>
          <p:cNvSpPr txBox="1"/>
          <p:nvPr>
            <p:ph idx="12" type="sldNum"/>
          </p:nvPr>
        </p:nvSpPr>
        <p:spPr>
          <a:xfrm>
            <a:off x="8532440" y="6309320"/>
            <a:ext cx="576064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9" name="Google Shape;319;p11"/>
          <p:cNvSpPr txBox="1"/>
          <p:nvPr/>
        </p:nvSpPr>
        <p:spPr>
          <a:xfrm>
            <a:off x="395536" y="260648"/>
            <a:ext cx="4968552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Конкурс «Развитие-СОПР»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1"/>
          <p:cNvSpPr txBox="1"/>
          <p:nvPr/>
        </p:nvSpPr>
        <p:spPr>
          <a:xfrm>
            <a:off x="755576" y="2259101"/>
            <a:ext cx="3969509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МИП согласно № 209-ФЗ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1"/>
          <p:cNvSpPr txBox="1"/>
          <p:nvPr/>
        </p:nvSpPr>
        <p:spPr>
          <a:xfrm>
            <a:off x="755576" y="2984944"/>
            <a:ext cx="6567244" cy="1019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Noto Sans Symbols"/>
              <a:buChar char="▪"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 15 млн рублей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Внебюджетное софинансирование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    не менее 30% от суммы гранта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>
            <a:off x="755576" y="1499184"/>
            <a:ext cx="3024336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Научно-технический проект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andogina\Desktop\Иконки\16_FASIE_ikonki.png" id="323" name="Google Shape;32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328" y="2960743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14_FASIE_ikonki.png" id="324" name="Google Shape;32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303" y="2132824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19_FASIE_ikonki.png" id="325" name="Google Shape;32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568" y="136960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26_FASIE_ikonki.png" id="326" name="Google Shape;32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2328" y="5218393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1"/>
          <p:cNvSpPr/>
          <p:nvPr/>
        </p:nvSpPr>
        <p:spPr>
          <a:xfrm>
            <a:off x="750363" y="5191914"/>
            <a:ext cx="3318068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ahoma"/>
              <a:buNone/>
            </a:pPr>
            <a:r>
              <a:rPr b="1" i="0" lang="ru-RU" sz="18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 заявок:</a:t>
            </a:r>
            <a:b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 1 июня 2020 г.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ahoma"/>
              <a:buNone/>
            </a:pPr>
            <a:r>
              <a:rPr b="1" i="0" lang="ru-RU" sz="18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Результаты:</a:t>
            </a:r>
            <a:b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август 2020 г.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1"/>
          <p:cNvSpPr txBox="1"/>
          <p:nvPr/>
        </p:nvSpPr>
        <p:spPr>
          <a:xfrm>
            <a:off x="739266" y="3870559"/>
            <a:ext cx="4236944" cy="780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Проведена </a:t>
            </a: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очередь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andogina\Desktop\Иконки\02_FASIE_ikonki.png" id="329" name="Google Shape;329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2328" y="3840126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330" name="Google Shape;33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3777" y="332656"/>
            <a:ext cx="251998" cy="25200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1"/>
          <p:cNvSpPr/>
          <p:nvPr/>
        </p:nvSpPr>
        <p:spPr>
          <a:xfrm>
            <a:off x="4645053" y="1412293"/>
            <a:ext cx="41764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Ориентация на поддержку </a:t>
            </a: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социально-ориентированных проектов</a:t>
            </a: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в сферах: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andogina\Desktop\Иконки\02_FASIE_ikonki.png" id="332" name="Google Shape;33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5053" y="214037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333" name="Google Shape;333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5053" y="2912323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334" name="Google Shape;33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5053" y="3720952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335" name="Google Shape;335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5053" y="4530953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1"/>
          <p:cNvSpPr txBox="1"/>
          <p:nvPr/>
        </p:nvSpPr>
        <p:spPr>
          <a:xfrm>
            <a:off x="5292080" y="2162225"/>
            <a:ext cx="3969509" cy="49629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Спорт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Tahoma"/>
              <a:buNone/>
            </a:pPr>
            <a:r>
              <a:rPr b="0" i="0" lang="ru-RU" sz="13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(спорттех, оборудование, инвентарь)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1"/>
          <p:cNvSpPr txBox="1"/>
          <p:nvPr/>
        </p:nvSpPr>
        <p:spPr>
          <a:xfrm>
            <a:off x="5297019" y="2912323"/>
            <a:ext cx="3969509" cy="49629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Городская среда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Tahoma"/>
              <a:buNone/>
            </a:pPr>
            <a:r>
              <a:rPr b="0" i="0" lang="ru-RU" sz="13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(технологии «умного города»)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1"/>
          <p:cNvSpPr txBox="1"/>
          <p:nvPr/>
        </p:nvSpPr>
        <p:spPr>
          <a:xfrm>
            <a:off x="5292080" y="3708664"/>
            <a:ext cx="3969509" cy="68095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Экология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Tahoma"/>
              <a:buNone/>
            </a:pPr>
            <a:r>
              <a:rPr b="0" i="0" lang="ru-RU" sz="13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(экотехнологии и рациональное природопользование)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1"/>
          <p:cNvSpPr txBox="1"/>
          <p:nvPr/>
        </p:nvSpPr>
        <p:spPr>
          <a:xfrm>
            <a:off x="5279260" y="4651346"/>
            <a:ext cx="3969509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Социальное предпринимательство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70662" y="5237687"/>
            <a:ext cx="4476215" cy="477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Конкурсы «Развитие-НТИ», «Развитие-СОПР» проходят в рамках программы </a:t>
            </a:r>
            <a:r>
              <a:rPr b="1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«Развитие»</a:t>
            </a: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Видеоролик о программе: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11"/>
          <p:cNvPicPr preferRelativeResize="0"/>
          <p:nvPr/>
        </p:nvPicPr>
        <p:blipFill rotWithShape="1">
          <a:blip r:embed="rId9">
            <a:alphaModFix/>
          </a:blip>
          <a:srcRect b="63251" l="69550" r="17012" t="20601"/>
          <a:stretch/>
        </p:blipFill>
        <p:spPr>
          <a:xfrm>
            <a:off x="3898607" y="5312620"/>
            <a:ext cx="453402" cy="44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68464" y="5687186"/>
            <a:ext cx="1154436" cy="1154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2"/>
          <p:cNvSpPr txBox="1"/>
          <p:nvPr>
            <p:ph idx="12" type="sldNum"/>
          </p:nvPr>
        </p:nvSpPr>
        <p:spPr>
          <a:xfrm>
            <a:off x="8532440" y="6309320"/>
            <a:ext cx="576064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None/>
            </a:pPr>
            <a:fld id="{00000000-1234-1234-1234-123412341234}" type="slidenum">
              <a:rPr lang="ru-RU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4205483" y="260648"/>
            <a:ext cx="942585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0" name="Google Shape;350;p12"/>
          <p:cNvSpPr txBox="1"/>
          <p:nvPr>
            <p:ph type="title"/>
          </p:nvPr>
        </p:nvSpPr>
        <p:spPr>
          <a:xfrm>
            <a:off x="636053" y="116632"/>
            <a:ext cx="4752528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ru-RU"/>
              <a:t>Программа «Интернационализация»</a:t>
            </a:r>
            <a:endParaRPr/>
          </a:p>
        </p:txBody>
      </p:sp>
      <p:sp>
        <p:nvSpPr>
          <p:cNvPr id="351" name="Google Shape;351;p12"/>
          <p:cNvSpPr txBox="1"/>
          <p:nvPr/>
        </p:nvSpPr>
        <p:spPr>
          <a:xfrm>
            <a:off x="789786" y="1878605"/>
            <a:ext cx="4215772" cy="527067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Предприятия, реализующие НИОКР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Наличие международного партнера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2"/>
          <p:cNvSpPr txBox="1"/>
          <p:nvPr/>
        </p:nvSpPr>
        <p:spPr>
          <a:xfrm>
            <a:off x="756874" y="3619309"/>
            <a:ext cx="4788450" cy="1265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Noto Sans Symbols"/>
              <a:buChar char="▪"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 15 млн рублей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Внебюджетное софинансирование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    30% от суммы гранта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3" name="Google Shape;353;p12"/>
          <p:cNvSpPr txBox="1"/>
          <p:nvPr/>
        </p:nvSpPr>
        <p:spPr>
          <a:xfrm>
            <a:off x="789786" y="2841096"/>
            <a:ext cx="4381983" cy="527067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-177800" lvl="0" marL="177800" marR="0" rtl="0" algn="l"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Научно-технический проект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4" name="Google Shape;354;p12"/>
          <p:cNvSpPr txBox="1"/>
          <p:nvPr/>
        </p:nvSpPr>
        <p:spPr>
          <a:xfrm>
            <a:off x="159549" y="1124744"/>
            <a:ext cx="88049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b="1" i="0" lang="ru-RU" sz="18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Цель – </a:t>
            </a:r>
            <a:r>
              <a:rPr b="0" i="0" lang="ru-RU" sz="18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поддержка компаний, реализующих совместные проекты по разработке и освоению новых видов продукции с участием зарубежных партнеров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Новости БРИКС, ШОС, ЕАЭС и Шелкового пути" id="355" name="Google Shape;355;p12"/>
          <p:cNvPicPr preferRelativeResize="0"/>
          <p:nvPr/>
        </p:nvPicPr>
        <p:blipFill rotWithShape="1">
          <a:blip r:embed="rId3">
            <a:alphaModFix/>
          </a:blip>
          <a:srcRect b="18546" l="0" r="0" t="0"/>
          <a:stretch/>
        </p:blipFill>
        <p:spPr>
          <a:xfrm>
            <a:off x="7847112" y="1916832"/>
            <a:ext cx="696912" cy="332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asie.ru/local/templates/.default/markup/img/prog_4.png" id="356" name="Google Shape;35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297157"/>
            <a:ext cx="395537" cy="395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16_FASIE_ikonki.png" id="357" name="Google Shape;35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514" y="3637431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14_FASIE_ikonki.png" id="358" name="Google Shape;35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288" y="187860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19_FASIE_ikonki.png" id="359" name="Google Shape;359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9549" y="2735918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2"/>
          <p:cNvSpPr/>
          <p:nvPr/>
        </p:nvSpPr>
        <p:spPr>
          <a:xfrm>
            <a:off x="159549" y="5431879"/>
            <a:ext cx="851358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Всего 13 двусторонних конкурсов : </a:t>
            </a: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Финляндия, Франция, Германия, Испания, Армения, Индия, Казахстан, Корея, Аргентина, Турция, Кипр, Сербия, Узбекистан и 6 многосторонних : ERANET Rus Plus, IRA-SME, MANUNET, M-ERA, EraCoBioTech, БРИКС.            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ubitak-logo" id="361" name="Google Shape;361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97478" y="2420888"/>
            <a:ext cx="137897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PI France.png" id="362" name="Google Shape;362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76056" y="1836382"/>
            <a:ext cx="2441403" cy="3684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at_eng" id="363" name="Google Shape;363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39571" y="4581128"/>
            <a:ext cx="2555776" cy="62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26539" y="2386512"/>
            <a:ext cx="1296144" cy="5501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PF Logo en" id="365" name="Google Shape;365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788330" y="3068960"/>
            <a:ext cx="1727886" cy="704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raSME.jpg" id="366" name="Google Shape;366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822371" y="3080466"/>
            <a:ext cx="1883115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-era.jpg" id="367" name="Google Shape;367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838043" y="4033754"/>
            <a:ext cx="1966205" cy="45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930176" y="4535561"/>
            <a:ext cx="1444194" cy="811213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2"/>
          <p:cNvSpPr/>
          <p:nvPr/>
        </p:nvSpPr>
        <p:spPr>
          <a:xfrm>
            <a:off x="771040" y="4535561"/>
            <a:ext cx="851358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Идет прием заявок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 </a:t>
            </a:r>
            <a:r>
              <a:rPr b="1" i="0" lang="ru-RU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международным конкурсам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andogina\Desktop\Иконки\26_FASIE_ikonki.png" id="370" name="Google Shape;370;p1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68514" y="4516558"/>
            <a:ext cx="540000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3"/>
          <p:cNvSpPr txBox="1"/>
          <p:nvPr>
            <p:ph idx="12" type="sldNum"/>
          </p:nvPr>
        </p:nvSpPr>
        <p:spPr>
          <a:xfrm>
            <a:off x="8532440" y="6309320"/>
            <a:ext cx="611560" cy="432048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7" name="Google Shape;377;p13"/>
          <p:cNvSpPr/>
          <p:nvPr/>
        </p:nvSpPr>
        <p:spPr>
          <a:xfrm>
            <a:off x="4205483" y="260648"/>
            <a:ext cx="942585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8" name="Google Shape;378;p13"/>
          <p:cNvSpPr/>
          <p:nvPr/>
        </p:nvSpPr>
        <p:spPr>
          <a:xfrm>
            <a:off x="-36512" y="260649"/>
            <a:ext cx="5184580" cy="432048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3"/>
          <p:cNvSpPr txBox="1"/>
          <p:nvPr>
            <p:ph type="title"/>
          </p:nvPr>
        </p:nvSpPr>
        <p:spPr>
          <a:xfrm>
            <a:off x="611560" y="244212"/>
            <a:ext cx="4104456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ru-RU"/>
              <a:t>Программа «Коммерциализация»</a:t>
            </a:r>
            <a:endParaRPr sz="2800"/>
          </a:p>
        </p:txBody>
      </p:sp>
      <p:pic>
        <p:nvPicPr>
          <p:cNvPr descr="http://fasie.ru/local/templates/.default/markup/img/prog_5.png" id="380" name="Google Shape;3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408" y="260650"/>
            <a:ext cx="425896" cy="425897"/>
          </a:xfrm>
          <a:prstGeom prst="rect">
            <a:avLst/>
          </a:prstGeom>
          <a:noFill/>
          <a:ln>
            <a:noFill/>
          </a:ln>
        </p:spPr>
      </p:pic>
      <p:sp>
        <p:nvSpPr>
          <p:cNvPr descr="Новелл групп.png" id="381" name="Google Shape;381;p13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3"/>
          <p:cNvSpPr txBox="1"/>
          <p:nvPr/>
        </p:nvSpPr>
        <p:spPr>
          <a:xfrm>
            <a:off x="711227" y="1640144"/>
            <a:ext cx="4464496" cy="250068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МИП согласно № 209-ФЗ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3"/>
          <p:cNvSpPr txBox="1"/>
          <p:nvPr/>
        </p:nvSpPr>
        <p:spPr>
          <a:xfrm>
            <a:off x="5538495" y="2218399"/>
            <a:ext cx="4021943" cy="111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Noto Sans Symbols"/>
              <a:buChar char="▪"/>
            </a:pPr>
            <a:r>
              <a:rPr b="1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 20 млн рублей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Внебюджетное софинансирование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    100% от суммы гранта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4" name="Google Shape;384;p13"/>
          <p:cNvSpPr txBox="1"/>
          <p:nvPr/>
        </p:nvSpPr>
        <p:spPr>
          <a:xfrm>
            <a:off x="177572" y="1009842"/>
            <a:ext cx="74169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imes New Roman"/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Цель – </a:t>
            </a: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поддержка компаний, завершивших НИОКР и планирующих создание или расширение производства инновационной продукции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3"/>
          <p:cNvSpPr/>
          <p:nvPr/>
        </p:nvSpPr>
        <p:spPr>
          <a:xfrm>
            <a:off x="647304" y="2149658"/>
            <a:ext cx="410996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Создание производства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Экономический эффект в течение 5 лет (прирост выручки, создание ВПРМ)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3"/>
          <p:cNvSpPr txBox="1"/>
          <p:nvPr/>
        </p:nvSpPr>
        <p:spPr>
          <a:xfrm>
            <a:off x="5538495" y="1640144"/>
            <a:ext cx="4248472" cy="529632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Завершенный НИОКР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C:\Users\Handogina\Desktop\Иконки\16_FASIE_ikonki.png" id="387" name="Google Shape;3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9544" y="2210694"/>
            <a:ext cx="412355" cy="412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14_FASIE_ikonki.png" id="388" name="Google Shape;38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9205" y="1587562"/>
            <a:ext cx="412355" cy="412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19_FASIE_ikonki.png" id="389" name="Google Shape;38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69545" y="1587562"/>
            <a:ext cx="412355" cy="412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26_FASIE_ikonki.png" id="390" name="Google Shape;390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3071" y="2181219"/>
            <a:ext cx="412355" cy="41235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3"/>
          <p:cNvSpPr txBox="1"/>
          <p:nvPr/>
        </p:nvSpPr>
        <p:spPr>
          <a:xfrm>
            <a:off x="141779" y="2974479"/>
            <a:ext cx="8849211" cy="3009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Производственное проектирование и промышленный дизайн;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Консалтинговые и маркетинговые услуги;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Приобретение оборудования, устройств, механизмов, станков;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Уплата лизинговых платежей по договорам лизинга оборудования;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Приобретение новых технологий, в том числе приобретение прав на патенты и лицензий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    на использование изобретений;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Сертификация товаров (работ и услуг) и обеспечение правовой охраны результатов интеллектуальной деятельности;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Приобретение программных средств;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Уплата процентов по кредитам;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Приобретение комплектующих, необходимых для создания новых товаров.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2" name="Google Shape;392;p13"/>
          <p:cNvSpPr/>
          <p:nvPr/>
        </p:nvSpPr>
        <p:spPr>
          <a:xfrm>
            <a:off x="609664" y="5996253"/>
            <a:ext cx="4500764" cy="477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Видеоролик</a:t>
            </a:r>
            <a:r>
              <a:rPr b="1" i="0" lang="ru-RU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 программе </a:t>
            </a:r>
            <a:r>
              <a:rPr b="1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«Коммерциализация»:</a:t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93" name="Google Shape;393;p13"/>
          <p:cNvPicPr preferRelativeResize="0"/>
          <p:nvPr/>
        </p:nvPicPr>
        <p:blipFill rotWithShape="1">
          <a:blip r:embed="rId8">
            <a:alphaModFix/>
          </a:blip>
          <a:srcRect b="63251" l="69550" r="17012" t="20601"/>
          <a:stretch/>
        </p:blipFill>
        <p:spPr>
          <a:xfrm>
            <a:off x="156262" y="5946692"/>
            <a:ext cx="453402" cy="44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05050" y="5697600"/>
            <a:ext cx="1111850" cy="111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4"/>
          <p:cNvSpPr txBox="1"/>
          <p:nvPr>
            <p:ph type="title"/>
          </p:nvPr>
        </p:nvSpPr>
        <p:spPr>
          <a:xfrm>
            <a:off x="179512" y="260648"/>
            <a:ext cx="3888432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ru-RU"/>
              <a:t>Найдите себя</a:t>
            </a:r>
            <a:endParaRPr/>
          </a:p>
        </p:txBody>
      </p:sp>
      <p:sp>
        <p:nvSpPr>
          <p:cNvPr id="400" name="Google Shape;400;p14"/>
          <p:cNvSpPr txBox="1"/>
          <p:nvPr>
            <p:ph idx="12" type="sldNum"/>
          </p:nvPr>
        </p:nvSpPr>
        <p:spPr>
          <a:xfrm>
            <a:off x="8532440" y="6309320"/>
            <a:ext cx="576064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1" name="Google Shape;401;p14"/>
          <p:cNvSpPr/>
          <p:nvPr/>
        </p:nvSpPr>
        <p:spPr>
          <a:xfrm>
            <a:off x="5648021" y="1734634"/>
            <a:ext cx="11151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Требуется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4"/>
          <p:cNvSpPr/>
          <p:nvPr/>
        </p:nvSpPr>
        <p:spPr>
          <a:xfrm>
            <a:off x="6807613" y="1718530"/>
            <a:ext cx="11151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Завершен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3" name="Google Shape;403;p14"/>
          <p:cNvGraphicFramePr/>
          <p:nvPr/>
        </p:nvGraphicFramePr>
        <p:xfrm>
          <a:off x="179512" y="12894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{CF086ED7-273C-461A-B054-E629BFACA3B0}</a:tableStyleId>
              </a:tblPr>
              <a:tblGrid>
                <a:gridCol w="2592300"/>
                <a:gridCol w="720075"/>
                <a:gridCol w="1152125"/>
                <a:gridCol w="1152125"/>
                <a:gridCol w="1080125"/>
                <a:gridCol w="2016225"/>
              </a:tblGrid>
              <a:tr h="924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ru-RU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Идея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ru-RU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Бизнес-план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ru-RU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Команда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ru-RU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Опыт продаж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ru-RU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НИОКР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00AEEF"/>
                    </a:solidFill>
                  </a:tcPr>
                </a:tc>
              </a:tr>
              <a:tr h="586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ahoma"/>
                        <a:buNone/>
                      </a:pPr>
                      <a:r>
                        <a:rPr lang="ru-RU" sz="1600" u="none" cap="none" strike="noStrike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«УМНИК»*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</a:tr>
              <a:tr h="586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ahoma"/>
                        <a:buNone/>
                      </a:pPr>
                      <a:r>
                        <a:rPr lang="ru-RU" sz="1600" u="none" cap="none" strike="noStrike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«Старт»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586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ahoma"/>
                        <a:buNone/>
                      </a:pPr>
                      <a:r>
                        <a:rPr lang="ru-RU" sz="1600" u="none" cap="none" strike="noStrike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«Развитие»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</a:tr>
              <a:tr h="540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ahoma"/>
                        <a:buNone/>
                      </a:pPr>
                      <a:r>
                        <a:rPr lang="ru-RU" sz="1600" u="none" cap="none" strike="noStrike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«Коммерциализация»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9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ahoma"/>
                        <a:buNone/>
                      </a:pPr>
                      <a:r>
                        <a:rPr lang="ru-RU" sz="1600" u="none" cap="none" strike="noStrike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«Интернационализация»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cxnSp>
        <p:nvCxnSpPr>
          <p:cNvPr id="404" name="Google Shape;404;p14"/>
          <p:cNvCxnSpPr/>
          <p:nvPr/>
        </p:nvCxnSpPr>
        <p:spPr>
          <a:xfrm>
            <a:off x="7940764" y="2204864"/>
            <a:ext cx="0" cy="3240360"/>
          </a:xfrm>
          <a:prstGeom prst="straightConnector1">
            <a:avLst/>
          </a:prstGeom>
          <a:noFill/>
          <a:ln cap="flat" cmpd="sng" w="9525">
            <a:solidFill>
              <a:srgbClr val="00AEE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5" name="Google Shape;405;p14"/>
          <p:cNvSpPr/>
          <p:nvPr/>
        </p:nvSpPr>
        <p:spPr>
          <a:xfrm>
            <a:off x="6852051" y="1675797"/>
            <a:ext cx="11151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Требуется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4"/>
          <p:cNvSpPr/>
          <p:nvPr/>
        </p:nvSpPr>
        <p:spPr>
          <a:xfrm>
            <a:off x="7940764" y="1675796"/>
            <a:ext cx="11151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Завершен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andogina\Desktop\Иконки\02_FASIE_ikonki.png" id="407" name="Google Shape;4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589" y="2329872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08" name="Google Shape;4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589" y="2944105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09" name="Google Shape;4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589" y="3517207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10" name="Google Shape;4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589" y="407829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11" name="Google Shape;41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4038" y="2915902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12" name="Google Shape;41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5491" y="3514007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13" name="Google Shape;4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5584" y="407097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14" name="Google Shape;41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9023" y="2897138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15" name="Google Shape;41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9009" y="348609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16" name="Google Shape;4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9009" y="405192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17" name="Google Shape;4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9894" y="3484325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18" name="Google Shape;41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9894" y="405192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19" name="Google Shape;4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2899" y="2897138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20" name="Google Shape;4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5739" y="348609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21" name="Google Shape;4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1945" y="407097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22" name="Google Shape;4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2899" y="2329872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23" name="Google Shape;42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252" y="468326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24" name="Google Shape;4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4038" y="4659961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25" name="Google Shape;42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8172" y="4659961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26" name="Google Shape;42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9886" y="467047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427" name="Google Shape;4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5745" y="4667967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4"/>
          <p:cNvSpPr txBox="1"/>
          <p:nvPr/>
        </p:nvSpPr>
        <p:spPr>
          <a:xfrm>
            <a:off x="229602" y="5849859"/>
            <a:ext cx="7848872" cy="250068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*в рамках выполнения проекта по программе «УМНИК» требуется выполнение НИР</a:t>
            </a:r>
            <a:endParaRPr b="1" i="0" sz="1400" u="none" cap="none" strike="noStrike">
              <a:solidFill>
                <a:srgbClr val="FF090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29" name="Google Shape;429;p14"/>
          <p:cNvCxnSpPr/>
          <p:nvPr/>
        </p:nvCxnSpPr>
        <p:spPr>
          <a:xfrm>
            <a:off x="7922767" y="1718530"/>
            <a:ext cx="0" cy="44416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5"/>
          <p:cNvSpPr txBox="1"/>
          <p:nvPr>
            <p:ph type="title"/>
          </p:nvPr>
        </p:nvSpPr>
        <p:spPr>
          <a:xfrm>
            <a:off x="323528" y="260648"/>
            <a:ext cx="3888432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ru-RU"/>
              <a:t>Текущие конкурсы</a:t>
            </a:r>
            <a:endParaRPr/>
          </a:p>
        </p:txBody>
      </p:sp>
      <p:sp>
        <p:nvSpPr>
          <p:cNvPr id="435" name="Google Shape;435;p15"/>
          <p:cNvSpPr txBox="1"/>
          <p:nvPr>
            <p:ph idx="12" type="sldNum"/>
          </p:nvPr>
        </p:nvSpPr>
        <p:spPr>
          <a:xfrm>
            <a:off x="8532440" y="6309320"/>
            <a:ext cx="576064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36" name="Google Shape;436;p15"/>
          <p:cNvPicPr preferRelativeResize="0"/>
          <p:nvPr/>
        </p:nvPicPr>
        <p:blipFill rotWithShape="1">
          <a:blip r:embed="rId3">
            <a:alphaModFix/>
          </a:blip>
          <a:srcRect b="33200" l="9051" r="40550" t="34600"/>
          <a:stretch/>
        </p:blipFill>
        <p:spPr>
          <a:xfrm>
            <a:off x="287524" y="1231868"/>
            <a:ext cx="8100900" cy="288905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5"/>
          <p:cNvSpPr/>
          <p:nvPr/>
        </p:nvSpPr>
        <p:spPr>
          <a:xfrm>
            <a:off x="434989" y="3564721"/>
            <a:ext cx="3744416" cy="556204"/>
          </a:xfrm>
          <a:prstGeom prst="rect">
            <a:avLst/>
          </a:prstGeom>
          <a:noFill/>
          <a:ln cap="flat" cmpd="sng" w="31750">
            <a:solidFill>
              <a:srgbClr val="FF09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5"/>
          <p:cNvSpPr txBox="1"/>
          <p:nvPr/>
        </p:nvSpPr>
        <p:spPr>
          <a:xfrm>
            <a:off x="254969" y="4388070"/>
            <a:ext cx="7197351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Перечень актуальных конкурсов доступен на сайте Фонда: </a:t>
            </a:r>
            <a:r>
              <a:rPr b="0" i="0" lang="ru-RU" sz="1600" u="sng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http://fasie.ru/</a:t>
            </a:r>
            <a:r>
              <a:rPr b="0" i="0" lang="ru-RU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1" i="0" sz="16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15"/>
          <p:cNvSpPr txBox="1"/>
          <p:nvPr/>
        </p:nvSpPr>
        <p:spPr>
          <a:xfrm>
            <a:off x="249041" y="4786584"/>
            <a:ext cx="7848872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 на официальных страницах в соц. сетях:</a:t>
            </a:r>
            <a:endParaRPr b="1" i="0" sz="1600" u="none" cap="none" strike="noStrike">
              <a:solidFill>
                <a:srgbClr val="FF090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0" name="Google Shape;440;p15"/>
          <p:cNvPicPr preferRelativeResize="0"/>
          <p:nvPr/>
        </p:nvPicPr>
        <p:blipFill rotWithShape="1">
          <a:blip r:embed="rId5">
            <a:alphaModFix/>
          </a:blip>
          <a:srcRect b="83042" l="16285" r="69018" t="0"/>
          <a:stretch/>
        </p:blipFill>
        <p:spPr>
          <a:xfrm>
            <a:off x="212506" y="5698410"/>
            <a:ext cx="464120" cy="4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5"/>
          <p:cNvPicPr preferRelativeResize="0"/>
          <p:nvPr/>
        </p:nvPicPr>
        <p:blipFill rotWithShape="1">
          <a:blip r:embed="rId5">
            <a:alphaModFix/>
          </a:blip>
          <a:srcRect b="84462" l="34439" r="51729" t="0"/>
          <a:stretch/>
        </p:blipFill>
        <p:spPr>
          <a:xfrm>
            <a:off x="242099" y="5179602"/>
            <a:ext cx="434527" cy="4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5"/>
          <p:cNvSpPr txBox="1"/>
          <p:nvPr/>
        </p:nvSpPr>
        <p:spPr>
          <a:xfrm>
            <a:off x="971600" y="5229325"/>
            <a:ext cx="3240360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rPr b="0" i="0" lang="ru-RU" sz="16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https://www.facebook.com/fasie/</a:t>
            </a:r>
            <a:endParaRPr b="1" i="0" sz="1600" u="none" cap="none" strike="noStrike">
              <a:solidFill>
                <a:srgbClr val="FF090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15"/>
          <p:cNvSpPr txBox="1"/>
          <p:nvPr/>
        </p:nvSpPr>
        <p:spPr>
          <a:xfrm>
            <a:off x="971600" y="5726156"/>
            <a:ext cx="2088232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rPr b="0" i="0" lang="ru-RU" sz="16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7"/>
              </a:rPr>
              <a:t>https://vk.com/fasie/</a:t>
            </a:r>
            <a:endParaRPr b="1" i="0" sz="1600" u="none" cap="none" strike="noStrike">
              <a:solidFill>
                <a:srgbClr val="FF090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4" name="Google Shape;444;p15"/>
          <p:cNvSpPr txBox="1"/>
          <p:nvPr/>
        </p:nvSpPr>
        <p:spPr>
          <a:xfrm>
            <a:off x="947933" y="6289254"/>
            <a:ext cx="3600400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rPr b="0" i="0" lang="ru-RU" sz="16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8"/>
              </a:rPr>
              <a:t>https://www.instagram.com/fondfasie/</a:t>
            </a:r>
            <a:endParaRPr b="1" i="0" sz="1600" u="none" cap="none" strike="noStrike">
              <a:solidFill>
                <a:srgbClr val="FF090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5" name="Google Shape;445;p15"/>
          <p:cNvPicPr preferRelativeResize="0"/>
          <p:nvPr/>
        </p:nvPicPr>
        <p:blipFill rotWithShape="1">
          <a:blip r:embed="rId5">
            <a:alphaModFix/>
          </a:blip>
          <a:srcRect b="84462" l="87173" r="0" t="0"/>
          <a:stretch/>
        </p:blipFill>
        <p:spPr>
          <a:xfrm>
            <a:off x="212506" y="6266365"/>
            <a:ext cx="427585" cy="426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24428" y="4252871"/>
            <a:ext cx="12573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6"/>
          <p:cNvSpPr txBox="1"/>
          <p:nvPr>
            <p:ph type="title"/>
          </p:nvPr>
        </p:nvSpPr>
        <p:spPr>
          <a:xfrm>
            <a:off x="107504" y="240485"/>
            <a:ext cx="3888432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ru-RU"/>
              <a:t>Фонд в </a:t>
            </a:r>
            <a:r>
              <a:rPr i="1" lang="ru-RU" u="sng"/>
              <a:t>наименование региона</a:t>
            </a:r>
            <a:endParaRPr/>
          </a:p>
        </p:txBody>
      </p:sp>
      <p:sp>
        <p:nvSpPr>
          <p:cNvPr id="452" name="Google Shape;452;p16"/>
          <p:cNvSpPr txBox="1"/>
          <p:nvPr>
            <p:ph idx="12" type="sldNum"/>
          </p:nvPr>
        </p:nvSpPr>
        <p:spPr>
          <a:xfrm>
            <a:off x="8532440" y="6309320"/>
            <a:ext cx="576064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53" name="Google Shape;453;p16"/>
          <p:cNvSpPr txBox="1"/>
          <p:nvPr/>
        </p:nvSpPr>
        <p:spPr>
          <a:xfrm>
            <a:off x="218660" y="1210511"/>
            <a:ext cx="7848872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Представитель Фонда в </a:t>
            </a:r>
            <a:r>
              <a:rPr b="1" i="1" lang="ru-RU" sz="1600" u="sng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название региона</a:t>
            </a: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ru-RU" sz="1600" u="sng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полные ФИО</a:t>
            </a:r>
            <a:endParaRPr b="1" i="1" sz="1600" u="sng" cap="none" strike="noStrike">
              <a:solidFill>
                <a:srgbClr val="FF090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4" name="Google Shape;454;p16"/>
          <p:cNvPicPr preferRelativeResize="0"/>
          <p:nvPr/>
        </p:nvPicPr>
        <p:blipFill rotWithShape="1">
          <a:blip r:embed="rId3">
            <a:alphaModFix/>
          </a:blip>
          <a:srcRect b="83042" l="16285" r="69018" t="0"/>
          <a:stretch/>
        </p:blipFill>
        <p:spPr>
          <a:xfrm>
            <a:off x="212506" y="5498575"/>
            <a:ext cx="432345" cy="41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6"/>
          <p:cNvPicPr preferRelativeResize="0"/>
          <p:nvPr/>
        </p:nvPicPr>
        <p:blipFill rotWithShape="1">
          <a:blip r:embed="rId3">
            <a:alphaModFix/>
          </a:blip>
          <a:srcRect b="84462" l="34439" r="51729" t="0"/>
          <a:stretch/>
        </p:blipFill>
        <p:spPr>
          <a:xfrm>
            <a:off x="227303" y="4870510"/>
            <a:ext cx="400532" cy="37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6"/>
          <p:cNvPicPr preferRelativeResize="0"/>
          <p:nvPr/>
        </p:nvPicPr>
        <p:blipFill rotWithShape="1">
          <a:blip r:embed="rId3">
            <a:alphaModFix/>
          </a:blip>
          <a:srcRect b="84462" l="87173" r="0" t="0"/>
          <a:stretch/>
        </p:blipFill>
        <p:spPr>
          <a:xfrm>
            <a:off x="251260" y="6141508"/>
            <a:ext cx="393591" cy="392554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6"/>
          <p:cNvSpPr txBox="1"/>
          <p:nvPr/>
        </p:nvSpPr>
        <p:spPr>
          <a:xfrm>
            <a:off x="231240" y="1599407"/>
            <a:ext cx="7848872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Контактные данные: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6"/>
          <p:cNvSpPr txBox="1"/>
          <p:nvPr/>
        </p:nvSpPr>
        <p:spPr>
          <a:xfrm>
            <a:off x="179512" y="2990993"/>
            <a:ext cx="7848872" cy="527067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База представительства Фонда в </a:t>
            </a:r>
            <a:r>
              <a:rPr b="1" i="1" lang="ru-RU" sz="1600" u="sng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название региона</a:t>
            </a: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1" lang="ru-RU" sz="1600" u="sng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Наименование структуры базы</a:t>
            </a:r>
            <a:r>
              <a:rPr b="0" i="0" lang="ru-RU" sz="1600" u="sng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b="0" i="1" lang="ru-RU" sz="1600" u="sng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вуза, технопарка, бизнес-инкубатора или иного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6"/>
          <p:cNvSpPr txBox="1"/>
          <p:nvPr/>
        </p:nvSpPr>
        <p:spPr>
          <a:xfrm>
            <a:off x="188077" y="4177308"/>
            <a:ext cx="7848872" cy="527067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Сайт:</a:t>
            </a: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ru-RU" sz="1600" u="sng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адрес сайта базы представительства и/или ссылка в виде qr-кода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Соц. сети:</a:t>
            </a:r>
            <a:endParaRPr b="1" i="0" sz="1600" u="none" cap="none" strike="noStrike">
              <a:solidFill>
                <a:srgbClr val="FF090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60" name="Google Shape;460;p16"/>
          <p:cNvPicPr preferRelativeResize="0"/>
          <p:nvPr/>
        </p:nvPicPr>
        <p:blipFill rotWithShape="1">
          <a:blip r:embed="rId3">
            <a:alphaModFix/>
          </a:blip>
          <a:srcRect b="41061" l="16285" r="69019" t="41599"/>
          <a:stretch/>
        </p:blipFill>
        <p:spPr>
          <a:xfrm>
            <a:off x="206827" y="2460676"/>
            <a:ext cx="399054" cy="387642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16"/>
          <p:cNvSpPr txBox="1"/>
          <p:nvPr/>
        </p:nvSpPr>
        <p:spPr>
          <a:xfrm>
            <a:off x="811791" y="2005705"/>
            <a:ext cx="7848872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1" lang="ru-RU" sz="1600" u="sng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номер телефона представителя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224" y="2005705"/>
            <a:ext cx="372657" cy="37265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463" name="Google Shape;463;p16"/>
          <p:cNvSpPr txBox="1"/>
          <p:nvPr/>
        </p:nvSpPr>
        <p:spPr>
          <a:xfrm>
            <a:off x="811791" y="2508898"/>
            <a:ext cx="7848872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1" lang="ru-RU" sz="1600" u="sng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адрес эл. почты представителя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6"/>
          <p:cNvSpPr txBox="1"/>
          <p:nvPr/>
        </p:nvSpPr>
        <p:spPr>
          <a:xfrm>
            <a:off x="811791" y="4870510"/>
            <a:ext cx="7848872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1" lang="ru-RU" sz="1600" u="sng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страница в facebook (при наличии)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6"/>
          <p:cNvSpPr txBox="1"/>
          <p:nvPr/>
        </p:nvSpPr>
        <p:spPr>
          <a:xfrm>
            <a:off x="811791" y="5498576"/>
            <a:ext cx="7848872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1" lang="ru-RU" sz="1600" u="sng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страница во вконтакте (при наличии)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6"/>
          <p:cNvSpPr txBox="1"/>
          <p:nvPr/>
        </p:nvSpPr>
        <p:spPr>
          <a:xfrm>
            <a:off x="811791" y="6126642"/>
            <a:ext cx="7848872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1" lang="ru-RU" sz="1600" u="sng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профиль в Instagram (при наличии)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Google Shape;467;p16"/>
          <p:cNvPicPr preferRelativeResize="0"/>
          <p:nvPr/>
        </p:nvPicPr>
        <p:blipFill rotWithShape="1">
          <a:blip r:embed="rId3">
            <a:alphaModFix/>
          </a:blip>
          <a:srcRect b="20262" l="69883" r="16285" t="62600"/>
          <a:stretch/>
        </p:blipFill>
        <p:spPr>
          <a:xfrm>
            <a:off x="227302" y="3584108"/>
            <a:ext cx="378579" cy="386191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16"/>
          <p:cNvSpPr txBox="1"/>
          <p:nvPr/>
        </p:nvSpPr>
        <p:spPr>
          <a:xfrm>
            <a:off x="811791" y="3619638"/>
            <a:ext cx="7848872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1" lang="ru-RU" sz="1600" u="sng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адрес базы представительства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/>
          <p:nvPr>
            <p:ph type="title"/>
          </p:nvPr>
        </p:nvSpPr>
        <p:spPr>
          <a:xfrm>
            <a:off x="216034" y="260647"/>
            <a:ext cx="3888434" cy="432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ru-RU"/>
              <a:t>Цели и задачи Фонда</a:t>
            </a:r>
            <a:endParaRPr/>
          </a:p>
        </p:txBody>
      </p:sp>
      <p:sp>
        <p:nvSpPr>
          <p:cNvPr id="69" name="Google Shape;69;p2"/>
          <p:cNvSpPr txBox="1"/>
          <p:nvPr/>
        </p:nvSpPr>
        <p:spPr>
          <a:xfrm>
            <a:off x="230227" y="1052736"/>
            <a:ext cx="8590245" cy="57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Цель деятельности Фонда – </a:t>
            </a: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поддержка инновационного бизнеса от самых ранних стадий до организации производства и коммерциализации  наукоемкой продукции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224890" y="2204864"/>
            <a:ext cx="8595581" cy="2200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Tahoma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Вовлечение молодежи в инновационную деятельность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60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Tahoma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Поддержка стартапов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60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Tahoma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Содействие коммерциализации разработок или расширению бизнеса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60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Tahoma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Содействие развитию высокотехнологичных секторов экономики (диверсификация бизнеса, кооперация малого и крупного бизнеса)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60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Tahoma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Поддержка экспортно-ориентированных компаний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                    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230225" y="1772816"/>
            <a:ext cx="4968634" cy="33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Основные направления деятельности Фонда: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" name="Google Shape;72;p2"/>
          <p:cNvGrpSpPr/>
          <p:nvPr/>
        </p:nvGrpSpPr>
        <p:grpSpPr>
          <a:xfrm>
            <a:off x="323526" y="4134495"/>
            <a:ext cx="8136909" cy="2603074"/>
            <a:chOff x="0" y="-158601"/>
            <a:chExt cx="8136909" cy="2603074"/>
          </a:xfrm>
        </p:grpSpPr>
        <p:sp>
          <p:nvSpPr>
            <p:cNvPr id="73" name="Google Shape;73;p2"/>
            <p:cNvSpPr txBox="1"/>
            <p:nvPr/>
          </p:nvSpPr>
          <p:spPr>
            <a:xfrm>
              <a:off x="1991662" y="-158601"/>
              <a:ext cx="5025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25" lIns="17125" spcFirstLastPara="1" rIns="17125" wrap="square" tIns="171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Tahoma"/>
                <a:buNone/>
              </a:pPr>
              <a:r>
                <a:rPr b="1" i="0" lang="ru-RU" sz="2000" u="none" cap="none" strike="noStrike">
                  <a:solidFill>
                    <a:srgbClr val="002060"/>
                  </a:solidFill>
                  <a:latin typeface="Tahoma"/>
                  <a:ea typeface="Tahoma"/>
                  <a:cs typeface="Tahoma"/>
                  <a:sym typeface="Tahoma"/>
                </a:rPr>
                <a:t>ПОКАЗАТЕЛИ ЗА 26 ЛЕТ РАБОТЫ ФОНДА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0" y="1804699"/>
              <a:ext cx="2058429" cy="500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2980B9"/>
                </a:buClr>
                <a:buSzPts val="1400"/>
                <a:buFont typeface="Tahoma"/>
                <a:buNone/>
              </a:pPr>
              <a:r>
                <a:rPr b="0" i="0" lang="ru-RU" sz="1400" u="none" cap="none" strike="noStrike">
                  <a:solidFill>
                    <a:srgbClr val="2980B9"/>
                  </a:solidFill>
                  <a:latin typeface="Tahoma"/>
                  <a:ea typeface="Tahoma"/>
                  <a:cs typeface="Tahoma"/>
                  <a:sym typeface="Tahoma"/>
                </a:rPr>
                <a:t>РЕГИОНАЛЬНЫХ ПРЕДСТАВИТЕЛЕЙ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 txBox="1"/>
            <p:nvPr/>
          </p:nvSpPr>
          <p:spPr>
            <a:xfrm>
              <a:off x="2118981" y="1808618"/>
              <a:ext cx="1553429" cy="500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1DB6B6"/>
                </a:buClr>
                <a:buSzPts val="1400"/>
                <a:buFont typeface="Tahoma"/>
                <a:buNone/>
              </a:pPr>
              <a:r>
                <a:rPr b="0" i="0" lang="ru-RU" sz="1400" u="none" cap="none" strike="noStrike">
                  <a:solidFill>
                    <a:srgbClr val="1DB6B6"/>
                  </a:solidFill>
                  <a:latin typeface="Tahoma"/>
                  <a:ea typeface="Tahoma"/>
                  <a:cs typeface="Tahoma"/>
                  <a:sym typeface="Tahoma"/>
                </a:rPr>
                <a:t>СТАРТАПОВ СОЗДАНО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 txBox="1"/>
            <p:nvPr/>
          </p:nvSpPr>
          <p:spPr>
            <a:xfrm>
              <a:off x="3888432" y="1808618"/>
              <a:ext cx="1553429" cy="500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39C12"/>
                </a:buClr>
                <a:buSzPts val="1400"/>
                <a:buFont typeface="Tahoma"/>
                <a:buNone/>
              </a:pPr>
              <a:r>
                <a:rPr b="0" i="0" lang="ru-RU" sz="1400" u="none" cap="none" strike="noStrike">
                  <a:solidFill>
                    <a:srgbClr val="F39C12"/>
                  </a:solidFill>
                  <a:latin typeface="Tahoma"/>
                  <a:ea typeface="Tahoma"/>
                  <a:cs typeface="Tahoma"/>
                  <a:sym typeface="Tahoma"/>
                </a:rPr>
                <a:t>ПОДДЕРЖАНО ПРОЕКТОВ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 txBox="1"/>
            <p:nvPr/>
          </p:nvSpPr>
          <p:spPr>
            <a:xfrm>
              <a:off x="5400601" y="1728192"/>
              <a:ext cx="2736308" cy="716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Tahoma"/>
                <a:buNone/>
              </a:pPr>
              <a:r>
                <a:rPr b="0" i="0" lang="ru-RU" sz="1400" u="none" cap="none" strike="noStrike">
                  <a:solidFill>
                    <a:srgbClr val="C00000"/>
                  </a:solidFill>
                  <a:latin typeface="Tahoma"/>
                  <a:ea typeface="Tahoma"/>
                  <a:cs typeface="Tahoma"/>
                  <a:sym typeface="Tahoma"/>
                </a:rPr>
                <a:t>МЛРД</a:t>
              </a:r>
              <a:r>
                <a:rPr b="0" i="0" lang="ru-RU" sz="1400" u="none" cap="none" strike="noStrike">
                  <a:solidFill>
                    <a:srgbClr val="C0392B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0" i="0" lang="ru-RU" sz="1400" u="none" cap="none" strike="noStrike">
                  <a:solidFill>
                    <a:srgbClr val="C00000"/>
                  </a:solidFill>
                  <a:latin typeface="Tahoma"/>
                  <a:ea typeface="Tahoma"/>
                  <a:cs typeface="Tahoma"/>
                  <a:sym typeface="Tahoma"/>
                </a:rPr>
                <a:t>РУБЛЕЙ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Tahoma"/>
                <a:buNone/>
              </a:pPr>
              <a:r>
                <a:rPr b="0" i="0" lang="ru-RU" sz="1400" u="none" cap="none" strike="noStrike">
                  <a:solidFill>
                    <a:srgbClr val="C00000"/>
                  </a:solidFill>
                  <a:latin typeface="Tahoma"/>
                  <a:ea typeface="Tahoma"/>
                  <a:cs typeface="Tahoma"/>
                  <a:sym typeface="Tahoma"/>
                </a:rPr>
                <a:t>CРЕДНЕГОДОВОЙ БЮДЖЕТ ФОНДА ЗА ПОСЛЕДНИЕ 5 ЛЕТ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" name="Google Shape;78;p2"/>
            <p:cNvGrpSpPr/>
            <p:nvPr/>
          </p:nvGrpSpPr>
          <p:grpSpPr>
            <a:xfrm>
              <a:off x="657221" y="589034"/>
              <a:ext cx="835144" cy="1285131"/>
              <a:chOff x="0" y="0"/>
              <a:chExt cx="835143" cy="1285129"/>
            </a:xfrm>
          </p:grpSpPr>
          <p:graphicFrame>
            <p:nvGraphicFramePr>
              <p:cNvPr id="79" name="Google Shape;79;p2"/>
              <p:cNvGraphicFramePr/>
              <p:nvPr/>
            </p:nvGraphicFramePr>
            <p:xfrm>
              <a:off x="77210" y="0"/>
              <a:ext cx="698828" cy="698827"/>
            </p:xfrm>
            <a:graphic>
              <a:graphicData uri="http://schemas.openxmlformats.org/drawingml/2006/chart">
                <c:chart r:id="rId3"/>
              </a:graphicData>
            </a:graphic>
          </p:graphicFrame>
          <p:sp>
            <p:nvSpPr>
              <p:cNvPr id="80" name="Google Shape;80;p2"/>
              <p:cNvSpPr txBox="1"/>
              <p:nvPr/>
            </p:nvSpPr>
            <p:spPr>
              <a:xfrm>
                <a:off x="0" y="774592"/>
                <a:ext cx="835143" cy="510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558ED5"/>
                  </a:buClr>
                  <a:buSzPts val="2700"/>
                  <a:buFont typeface="Tahoma"/>
                  <a:buNone/>
                </a:pPr>
                <a:r>
                  <a:rPr b="0" i="0" lang="ru-RU" sz="2700" u="none" cap="none" strike="noStrike">
                    <a:solidFill>
                      <a:srgbClr val="558ED5"/>
                    </a:solidFill>
                    <a:latin typeface="Tahoma"/>
                    <a:ea typeface="Tahoma"/>
                    <a:cs typeface="Tahoma"/>
                    <a:sym typeface="Tahoma"/>
                  </a:rPr>
                  <a:t>&gt;</a:t>
                </a:r>
                <a:r>
                  <a:rPr b="0" i="0" lang="ru-RU" sz="2700" u="none" cap="none" strike="noStrike">
                    <a:solidFill>
                      <a:srgbClr val="16A08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b="0" i="0" lang="ru-RU" sz="2700" u="none" cap="none" strike="noStrike">
                    <a:solidFill>
                      <a:srgbClr val="2980B9"/>
                    </a:solidFill>
                    <a:latin typeface="Tahoma"/>
                    <a:ea typeface="Tahoma"/>
                    <a:cs typeface="Tahoma"/>
                    <a:sym typeface="Tahoma"/>
                  </a:rPr>
                  <a:t>70</a:t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2248731" y="584552"/>
              <a:ext cx="1209622" cy="1286901"/>
              <a:chOff x="-53628" y="0"/>
              <a:chExt cx="1209620" cy="1286900"/>
            </a:xfrm>
          </p:grpSpPr>
          <p:graphicFrame>
            <p:nvGraphicFramePr>
              <p:cNvPr id="82" name="Google Shape;82;p2"/>
              <p:cNvGraphicFramePr/>
              <p:nvPr/>
            </p:nvGraphicFramePr>
            <p:xfrm>
              <a:off x="257511" y="0"/>
              <a:ext cx="698828" cy="698828"/>
            </p:xfrm>
            <a:graphic>
              <a:graphicData uri="http://schemas.openxmlformats.org/drawingml/2006/chart">
                <c:chart r:id="rId4"/>
              </a:graphicData>
            </a:graphic>
          </p:graphicFrame>
          <p:sp>
            <p:nvSpPr>
              <p:cNvPr id="83" name="Google Shape;83;p2"/>
              <p:cNvSpPr txBox="1"/>
              <p:nvPr/>
            </p:nvSpPr>
            <p:spPr>
              <a:xfrm>
                <a:off x="-53628" y="779074"/>
                <a:ext cx="1209620" cy="507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16A085"/>
                  </a:buClr>
                  <a:buSzPts val="2700"/>
                  <a:buFont typeface="Tahoma"/>
                  <a:buNone/>
                </a:pPr>
                <a:r>
                  <a:rPr b="0" i="0" lang="ru-RU" sz="2700" u="none" cap="none" strike="noStrike">
                    <a:solidFill>
                      <a:srgbClr val="16A085"/>
                    </a:solidFill>
                    <a:latin typeface="Tahoma"/>
                    <a:ea typeface="Tahoma"/>
                    <a:cs typeface="Tahoma"/>
                    <a:sym typeface="Tahoma"/>
                  </a:rPr>
                  <a:t>&gt;7 400</a:t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904091" y="584552"/>
              <a:ext cx="1398777" cy="1286903"/>
              <a:chOff x="-1033" y="0"/>
              <a:chExt cx="1398775" cy="1286902"/>
            </a:xfrm>
          </p:grpSpPr>
          <p:graphicFrame>
            <p:nvGraphicFramePr>
              <p:cNvPr id="85" name="Google Shape;85;p2"/>
              <p:cNvGraphicFramePr/>
              <p:nvPr/>
            </p:nvGraphicFramePr>
            <p:xfrm>
              <a:off x="474693" y="0"/>
              <a:ext cx="698828" cy="698828"/>
            </p:xfrm>
            <a:graphic>
              <a:graphicData uri="http://schemas.openxmlformats.org/drawingml/2006/chart">
                <c:chart r:id="rId5"/>
              </a:graphicData>
            </a:graphic>
          </p:graphicFrame>
          <p:sp>
            <p:nvSpPr>
              <p:cNvPr id="86" name="Google Shape;86;p2"/>
              <p:cNvSpPr txBox="1"/>
              <p:nvPr/>
            </p:nvSpPr>
            <p:spPr>
              <a:xfrm>
                <a:off x="-1033" y="779076"/>
                <a:ext cx="1398775" cy="507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F39C12"/>
                  </a:buClr>
                  <a:buSzPts val="2700"/>
                  <a:buFont typeface="Tahoma"/>
                  <a:buNone/>
                </a:pPr>
                <a:r>
                  <a:rPr b="0" i="0" lang="ru-RU" sz="2700" u="none" cap="none" strike="noStrike">
                    <a:solidFill>
                      <a:srgbClr val="F39C12"/>
                    </a:solidFill>
                    <a:latin typeface="Tahoma"/>
                    <a:ea typeface="Tahoma"/>
                    <a:cs typeface="Tahoma"/>
                    <a:sym typeface="Tahoma"/>
                  </a:rPr>
                  <a:t>&gt;34 000</a:t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074811" y="584553"/>
              <a:ext cx="826505" cy="1286901"/>
              <a:chOff x="2646" y="0"/>
              <a:chExt cx="826503" cy="1286900"/>
            </a:xfrm>
          </p:grpSpPr>
          <p:graphicFrame>
            <p:nvGraphicFramePr>
              <p:cNvPr id="88" name="Google Shape;88;p2"/>
              <p:cNvGraphicFramePr/>
              <p:nvPr/>
            </p:nvGraphicFramePr>
            <p:xfrm>
              <a:off x="35845" y="0"/>
              <a:ext cx="698828" cy="698828"/>
            </p:xfrm>
            <a:graphic>
              <a:graphicData uri="http://schemas.openxmlformats.org/drawingml/2006/chart">
                <c:chart r:id="rId6"/>
              </a:graphicData>
            </a:graphic>
          </p:graphicFrame>
          <p:sp>
            <p:nvSpPr>
              <p:cNvPr id="89" name="Google Shape;89;p2"/>
              <p:cNvSpPr txBox="1"/>
              <p:nvPr/>
            </p:nvSpPr>
            <p:spPr>
              <a:xfrm>
                <a:off x="2646" y="779074"/>
                <a:ext cx="826503" cy="507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C0392B"/>
                  </a:buClr>
                  <a:buSzPts val="2700"/>
                  <a:buFont typeface="Tahoma"/>
                  <a:buNone/>
                </a:pPr>
                <a:r>
                  <a:rPr b="0" i="0" lang="ru-RU" sz="2700" u="none" cap="none" strike="noStrike">
                    <a:solidFill>
                      <a:srgbClr val="C0392B"/>
                    </a:solidFill>
                    <a:latin typeface="Tahoma"/>
                    <a:ea typeface="Tahoma"/>
                    <a:cs typeface="Tahoma"/>
                    <a:sym typeface="Tahoma"/>
                  </a:rPr>
                  <a:t>&gt;8,0</a:t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0" name="Google Shape;90;p2"/>
          <p:cNvSpPr txBox="1"/>
          <p:nvPr/>
        </p:nvSpPr>
        <p:spPr>
          <a:xfrm>
            <a:off x="8532440" y="6309320"/>
            <a:ext cx="576064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1" i="0" lang="ru-RU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>
            <p:ph type="title"/>
          </p:nvPr>
        </p:nvSpPr>
        <p:spPr>
          <a:xfrm>
            <a:off x="323528" y="260648"/>
            <a:ext cx="3888432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ru-RU"/>
              <a:t>Региональная сеть</a:t>
            </a:r>
            <a:endParaRPr/>
          </a:p>
        </p:txBody>
      </p:sp>
      <p:sp>
        <p:nvSpPr>
          <p:cNvPr id="96" name="Google Shape;96;p3"/>
          <p:cNvSpPr txBox="1"/>
          <p:nvPr>
            <p:ph idx="12" type="sldNum"/>
          </p:nvPr>
        </p:nvSpPr>
        <p:spPr>
          <a:xfrm>
            <a:off x="8532440" y="6309320"/>
            <a:ext cx="576064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179512" y="1102975"/>
            <a:ext cx="73448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Фонд имеет представителей в </a:t>
            </a:r>
            <a:r>
              <a:rPr b="1" i="0" lang="ru-RU" sz="1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74</a:t>
            </a: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регионах России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177532" y="5009755"/>
            <a:ext cx="72915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Представитель Фонда в регионе решает комплекс задач </a:t>
            </a:r>
            <a:r>
              <a:rPr b="0" i="0" lang="ru-RU" sz="1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на безвозмездной основе: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178522" y="5399969"/>
            <a:ext cx="4178444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200"/>
              <a:buFont typeface="Noto Sans Symbols"/>
              <a:buChar char="▪"/>
            </a:pPr>
            <a:r>
              <a:rPr b="1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Информирует</a:t>
            </a: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о возможностях, основных программах и конкурсах Фонда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200"/>
              <a:buFont typeface="Noto Sans Symbols"/>
              <a:buChar char="▪"/>
            </a:pPr>
            <a:r>
              <a:rPr b="1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Консультирует</a:t>
            </a: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участников конкурсе при подаче заявок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4292839" y="5409059"/>
            <a:ext cx="4303729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200"/>
              <a:buFont typeface="Noto Sans Symbols"/>
              <a:buChar char="▪"/>
            </a:pPr>
            <a:r>
              <a:rPr b="1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Осуществляет взаимодействие </a:t>
            </a: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 структурами региона по вопросам проведения мероприятий для участников и победителей программ Фонда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200"/>
              <a:buFont typeface="Noto Sans Symbols"/>
              <a:buChar char="▪"/>
            </a:pPr>
            <a:r>
              <a:rPr b="1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Оказывает информационное и экспертное содействие </a:t>
            </a: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компаниям – победителям программ Фонда при выходе на новые рынки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0375" y="1349524"/>
            <a:ext cx="6643251" cy="3577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4096191" y="260648"/>
            <a:ext cx="1123881" cy="43204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Google Shape;107;p4"/>
          <p:cNvSpPr txBox="1"/>
          <p:nvPr>
            <p:ph type="title"/>
          </p:nvPr>
        </p:nvSpPr>
        <p:spPr>
          <a:xfrm>
            <a:off x="251520" y="260647"/>
            <a:ext cx="7584789" cy="432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ru-RU"/>
              <a:t>Взаимодействие институтов развития</a:t>
            </a:r>
            <a:endParaRPr/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26198" l="57087" r="18500" t="24800"/>
          <a:stretch/>
        </p:blipFill>
        <p:spPr>
          <a:xfrm>
            <a:off x="5436096" y="2420888"/>
            <a:ext cx="3384376" cy="382107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/>
        </p:nvSpPr>
        <p:spPr>
          <a:xfrm>
            <a:off x="230908" y="1040319"/>
            <a:ext cx="84388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Система </a:t>
            </a: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«инновационного лифта» </a:t>
            </a: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помогает предпринимателям поэтапно развивать свои проекты, своевременно получая необходимую поддержку.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5665190" y="1853714"/>
            <a:ext cx="3024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AEEF"/>
                </a:solidFill>
                <a:latin typeface="Tahoma"/>
                <a:ea typeface="Tahoma"/>
                <a:cs typeface="Tahoma"/>
                <a:sym typeface="Tahoma"/>
              </a:rPr>
              <a:t>«Инновационный лифт»: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230908" y="1853714"/>
            <a:ext cx="35283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 системе задействованы: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179512" y="2276872"/>
            <a:ext cx="459066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80"/>
              <a:buFont typeface="Noto Sans Symbols"/>
              <a:buChar char="▪"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Фонд содействия инновациям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8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Фонд развития интернет-инициатив (ФРИИ)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8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Фонд посевных инвестиций и другие фонды Российской венчурной компании (РВК)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8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РОСНАНО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8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Фонд «Сколково»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8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Внешэкономбанк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8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Московская биржа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188379" y="5279072"/>
            <a:ext cx="468052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Многие инновационные предприятия, получившие поддержку Фонда на ранних стадиях, успешно развиваются с помощью </a:t>
            </a: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«инновационного лифта»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/>
          <p:nvPr/>
        </p:nvSpPr>
        <p:spPr>
          <a:xfrm>
            <a:off x="3995935" y="260647"/>
            <a:ext cx="3600402" cy="43204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" name="Google Shape;119;p5"/>
          <p:cNvSpPr txBox="1"/>
          <p:nvPr>
            <p:ph type="title"/>
          </p:nvPr>
        </p:nvSpPr>
        <p:spPr>
          <a:xfrm>
            <a:off x="111804" y="304824"/>
            <a:ext cx="7584789" cy="432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ru-RU"/>
              <a:t>Основные программы и условия финансирования</a:t>
            </a:r>
            <a:endParaRPr/>
          </a:p>
        </p:txBody>
      </p:sp>
      <p:sp>
        <p:nvSpPr>
          <p:cNvPr id="120" name="Google Shape;120;p5"/>
          <p:cNvSpPr txBox="1"/>
          <p:nvPr/>
        </p:nvSpPr>
        <p:spPr>
          <a:xfrm>
            <a:off x="864229" y="2616789"/>
            <a:ext cx="1512171" cy="624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Поддержка научно-технических проектов</a:t>
            </a:r>
            <a:endParaRPr b="0" i="0" sz="12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2510489" y="2627198"/>
            <a:ext cx="1728193" cy="83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Поддержка стартапов на ранних стадиях развития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4738684" y="2655421"/>
            <a:ext cx="1889078" cy="83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Поддержка НИОКР компаний, имеющих опыт продаж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6769075" y="2655421"/>
            <a:ext cx="1789903" cy="646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Поддержка компаний, завершивших НИОКР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1333795" y="3506447"/>
            <a:ext cx="960214" cy="44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Грант на НИР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1333795" y="4247073"/>
            <a:ext cx="960214" cy="26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500 тыс.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2889091" y="3454846"/>
            <a:ext cx="1808966" cy="83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Грант на НИОКР или коммерциализацию результатов НИОКР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5262247" y="3497165"/>
            <a:ext cx="960214" cy="646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Грант на НИОКР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7249544" y="3493541"/>
            <a:ext cx="1885308" cy="83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Грант на коммерциализацию результатов НИОКР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2961099" y="4238883"/>
            <a:ext cx="960214" cy="26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 10 млн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5274558" y="4189263"/>
            <a:ext cx="960214" cy="26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 20 млн</a:t>
            </a:r>
            <a:endParaRPr b="0" i="0" sz="12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7300421" y="4219661"/>
            <a:ext cx="960214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 20 млн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5236089" y="4649293"/>
            <a:ext cx="1640804" cy="624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Софинансирование от 30% до 50% от суммы гранта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7251545" y="4667302"/>
            <a:ext cx="1657164" cy="624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Софинансирование 100% от суммы гранта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725991" y="1277795"/>
            <a:ext cx="1696844" cy="509488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5E437E"/>
              </a:gs>
              <a:gs pos="80000">
                <a:srgbClr val="7B58A6"/>
              </a:gs>
              <a:gs pos="100000">
                <a:srgbClr val="7B57A8"/>
              </a:gs>
            </a:gsLst>
            <a:lin ang="16200000" scaled="0"/>
          </a:gradFill>
          <a:ln cap="flat" cmpd="sng" w="9525">
            <a:solidFill>
              <a:srgbClr val="7D60A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1056706" y="1365163"/>
            <a:ext cx="1375488" cy="307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None/>
            </a:pPr>
            <a:r>
              <a:rPr b="1" i="0" lang="ru-RU" sz="1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Предпосев</a:t>
            </a:r>
            <a:endParaRPr b="1" i="0" sz="14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2441552" y="1270691"/>
            <a:ext cx="1014601" cy="509488"/>
          </a:xfrm>
          <a:prstGeom prst="chevron">
            <a:avLst>
              <a:gd fmla="val 50000" name="adj"/>
            </a:avLst>
          </a:prstGeom>
          <a:solidFill>
            <a:srgbClr val="FF0909"/>
          </a:solidFill>
          <a:ln cap="flat" cmpd="sng" w="9525">
            <a:solidFill>
              <a:srgbClr val="7D60A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2660641" y="1370793"/>
            <a:ext cx="890928" cy="307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None/>
            </a:pPr>
            <a:r>
              <a:rPr b="1" i="0" lang="ru-RU" sz="1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Посев</a:t>
            </a:r>
            <a:endParaRPr b="1" i="0" sz="14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3291415" y="1277795"/>
            <a:ext cx="1052787" cy="509488"/>
          </a:xfrm>
          <a:prstGeom prst="chevron">
            <a:avLst>
              <a:gd fmla="val 50000" name="adj"/>
            </a:avLst>
          </a:prstGeom>
          <a:solidFill>
            <a:srgbClr val="FF0909"/>
          </a:solidFill>
          <a:ln cap="flat" cmpd="sng" w="9525">
            <a:solidFill>
              <a:srgbClr val="BE4B48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5406425" y="1277795"/>
            <a:ext cx="1113835" cy="509488"/>
          </a:xfrm>
          <a:prstGeom prst="chevron">
            <a:avLst>
              <a:gd fmla="val 50000" name="adj"/>
            </a:avLst>
          </a:prstGeom>
          <a:solidFill>
            <a:srgbClr val="00AEEF"/>
          </a:solidFill>
          <a:ln>
            <a:noFill/>
          </a:ln>
          <a:effectLst>
            <a:outerShdw blurRad="381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5668776" y="1333963"/>
            <a:ext cx="1314006" cy="397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ahoma"/>
              <a:buNone/>
            </a:pPr>
            <a:r>
              <a:rPr b="1" i="0" lang="ru-RU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Ранняя </a:t>
            </a:r>
            <a:endParaRPr b="1" i="0" sz="32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ahoma"/>
              <a:buNone/>
            </a:pPr>
            <a:r>
              <a:rPr b="1" i="0" lang="ru-RU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стадия</a:t>
            </a:r>
            <a:endParaRPr b="1" i="0" sz="11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4433002" y="1277795"/>
            <a:ext cx="1126885" cy="509488"/>
          </a:xfrm>
          <a:prstGeom prst="chevron">
            <a:avLst>
              <a:gd fmla="val 50000" name="adj"/>
            </a:avLst>
          </a:prstGeom>
          <a:solidFill>
            <a:srgbClr val="00AEEF"/>
          </a:solidFill>
          <a:ln>
            <a:noFill/>
          </a:ln>
          <a:effectLst>
            <a:outerShdw blurRad="381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2942402" y="4642954"/>
            <a:ext cx="1672747" cy="83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Софинансирование</a:t>
            </a:r>
            <a:b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 второго этапа 50% от суммы гранта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333795" y="4786908"/>
            <a:ext cx="807945" cy="26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Физ. лицо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3484480" y="1377897"/>
            <a:ext cx="903557" cy="307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None/>
            </a:pPr>
            <a:r>
              <a:rPr b="1" i="0" lang="ru-RU" sz="1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Стартап</a:t>
            </a:r>
            <a:endParaRPr b="1" i="0" sz="14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4675761" y="1377897"/>
            <a:ext cx="903557" cy="307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None/>
            </a:pPr>
            <a:r>
              <a:rPr b="1" i="0" lang="ru-RU" sz="1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Стартап</a:t>
            </a:r>
            <a:endParaRPr b="1" i="0" sz="14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6660232" y="1283026"/>
            <a:ext cx="2343795" cy="509488"/>
          </a:xfrm>
          <a:prstGeom prst="chevron">
            <a:avLst>
              <a:gd fmla="val 50000" name="adj"/>
            </a:avLst>
          </a:prstGeom>
          <a:solidFill>
            <a:srgbClr val="31859C"/>
          </a:solidFill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7107175" y="1462994"/>
            <a:ext cx="2191637" cy="234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342900" marR="0" rtl="0" algn="l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None/>
            </a:pPr>
            <a:r>
              <a:rPr b="1" i="0" lang="ru-RU" sz="1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Активный рост</a:t>
            </a:r>
            <a:endParaRPr b="1" i="0" sz="14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Picture 2" id="148" name="Google Shape;1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386" y="4137505"/>
            <a:ext cx="465709" cy="473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3" id="149" name="Google Shape;14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010" y="3465432"/>
            <a:ext cx="465709" cy="473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150" name="Google Shape;15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345" y="4809634"/>
            <a:ext cx="465709" cy="473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0562" y="4133911"/>
            <a:ext cx="465711" cy="473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3" id="152" name="Google Shape;1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52653" y="3461837"/>
            <a:ext cx="465711" cy="473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153" name="Google Shape;15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76691" y="4776320"/>
            <a:ext cx="465711" cy="473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154" name="Google Shape;15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1703" y="4110387"/>
            <a:ext cx="465711" cy="473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3" id="155" name="Google Shape;15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9529" y="3447765"/>
            <a:ext cx="465711" cy="473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156" name="Google Shape;15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1703" y="4767754"/>
            <a:ext cx="465711" cy="473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157" name="Google Shape;15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5302" y="4121222"/>
            <a:ext cx="465711" cy="473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3" id="158" name="Google Shape;15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9927" y="3449146"/>
            <a:ext cx="465711" cy="473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159" name="Google Shape;15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93262" y="4793350"/>
            <a:ext cx="465711" cy="47301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 txBox="1"/>
          <p:nvPr/>
        </p:nvSpPr>
        <p:spPr>
          <a:xfrm>
            <a:off x="934015" y="2057881"/>
            <a:ext cx="1118251" cy="369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ahoma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«УМНИК»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2560497" y="1966643"/>
            <a:ext cx="1759838" cy="923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Quattrocento Sans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«</a:t>
            </a:r>
            <a:r>
              <a:rPr b="0" i="0" lang="ru-RU" sz="18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Старт»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ahoma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«Бизнес-старт»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4823667" y="2052251"/>
            <a:ext cx="1323435" cy="369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ahoma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«Развитие»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6633275" y="2061979"/>
            <a:ext cx="2485350" cy="370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ahoma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«Коммерциализация»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8532440" y="6309320"/>
            <a:ext cx="576064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1" i="0" lang="ru-RU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1387153" y="5512022"/>
            <a:ext cx="205373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ahoma"/>
              <a:buNone/>
            </a:pPr>
            <a:r>
              <a:rPr b="1" i="0" lang="ru-RU" sz="1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ahoma"/>
              <a:buNone/>
            </a:pPr>
            <a:r>
              <a:rPr b="1" i="0" lang="ru-RU" sz="1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заявок:</a:t>
            </a:r>
            <a:br>
              <a:rPr b="0" i="0" lang="ru-RU" sz="1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апрель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– октябрь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5260547" y="5473947"/>
            <a:ext cx="205373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ahoma"/>
              <a:buNone/>
            </a:pPr>
            <a:r>
              <a:rPr b="1" i="0" lang="ru-RU" sz="1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ahoma"/>
              <a:buNone/>
            </a:pPr>
            <a:r>
              <a:rPr b="1" i="0" lang="ru-RU" sz="1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заявок:</a:t>
            </a:r>
            <a:br>
              <a:rPr b="0" i="0" lang="ru-RU" sz="1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апрель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– май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andogina\Desktop\Иконки\26_FASIE_ikonki.png" id="167" name="Google Shape;16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4240" y="546171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26_FASIE_ikonki.png" id="168" name="Google Shape;16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31588" y="5455328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/>
          <p:nvPr/>
        </p:nvSpPr>
        <p:spPr>
          <a:xfrm>
            <a:off x="2970738" y="5494330"/>
            <a:ext cx="205373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ahoma"/>
              <a:buNone/>
            </a:pPr>
            <a:r>
              <a:rPr b="1" i="0" lang="ru-RU" sz="1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ahoma"/>
              <a:buNone/>
            </a:pPr>
            <a:r>
              <a:rPr b="1" i="0" lang="ru-RU" sz="1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заявок:</a:t>
            </a:r>
            <a:br>
              <a:rPr b="0" i="0" lang="ru-RU" sz="1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май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– июль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andogina\Desktop\Иконки\26_FASIE_ikonki.png" id="170" name="Google Shape;17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0547" y="5425420"/>
            <a:ext cx="540000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/>
          <p:nvPr>
            <p:ph idx="12" type="sldNum"/>
          </p:nvPr>
        </p:nvSpPr>
        <p:spPr>
          <a:xfrm>
            <a:off x="8532440" y="6309321"/>
            <a:ext cx="611560" cy="432047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-324544" y="1713945"/>
            <a:ext cx="5292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asie.ru/local/templates/.default/markup/img/ico_bio.png" id="178" name="Google Shape;17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8780" y="1680875"/>
            <a:ext cx="230628" cy="2821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asie.ru/local/templates/.default/markup/img/ico_it.png" id="179" name="Google Shape;17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6704" y="2538391"/>
            <a:ext cx="223808" cy="22380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/>
          <p:nvPr/>
        </p:nvSpPr>
        <p:spPr>
          <a:xfrm>
            <a:off x="-32134" y="222849"/>
            <a:ext cx="4242619" cy="515441"/>
          </a:xfrm>
          <a:prstGeom prst="rect">
            <a:avLst/>
          </a:prstGeom>
          <a:solidFill>
            <a:srgbClr val="6E1A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 txBox="1"/>
          <p:nvPr>
            <p:ph type="title"/>
          </p:nvPr>
        </p:nvSpPr>
        <p:spPr>
          <a:xfrm>
            <a:off x="2621" y="250363"/>
            <a:ext cx="3888432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ru-RU"/>
              <a:t>          Программа «УМНИК»</a:t>
            </a:r>
            <a:endParaRPr/>
          </a:p>
        </p:txBody>
      </p:sp>
      <p:pic>
        <p:nvPicPr>
          <p:cNvPr descr="http://fasie.ru/local/templates/.default/markup/img/prog_1.png" id="182" name="Google Shape;18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7559" y="229659"/>
            <a:ext cx="504056" cy="41764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"/>
          <p:cNvSpPr txBox="1"/>
          <p:nvPr/>
        </p:nvSpPr>
        <p:spPr>
          <a:xfrm>
            <a:off x="741621" y="4161619"/>
            <a:ext cx="3577800" cy="28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Ожидаемые результаты:</a:t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1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Завершенный НИР</a:t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1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Заявка на защиту РИД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1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Бизнес-план инновационного проекта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1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Создание малого предприятия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      и/или подача заявки на «Старт»,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      лицензионное соглашение на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      передачу прав на РИД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652213" y="1768260"/>
            <a:ext cx="3316470" cy="250068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Физические лица от 18 до 30 лет</a:t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541003" y="2520245"/>
            <a:ext cx="3096344" cy="250068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Научно-технический проект</a:t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681471" y="3277470"/>
            <a:ext cx="2664296" cy="250068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500 тыс. рублей на 2 года</a:t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230908" y="1040319"/>
            <a:ext cx="84388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Цель – </a:t>
            </a: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поддержка коммерчески ориентированных научно-технических проектов молодых исследователей</a:t>
            </a:r>
            <a:endParaRPr b="0" i="0" sz="16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C:\Users\Handogina\Desktop\Иконки\16_FASIE_ikonki.png" id="188" name="Google Shape;18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8366" y="311522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14_FASIE_ikonki.png" id="189" name="Google Shape;189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8366" y="1662569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19_FASIE_ikonki.png" id="190" name="Google Shape;190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8366" y="2392861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26_FASIE_ikonki.png" id="191" name="Google Shape;191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8366" y="4076331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6"/>
          <p:cNvSpPr/>
          <p:nvPr/>
        </p:nvSpPr>
        <p:spPr>
          <a:xfrm>
            <a:off x="4805050" y="1713950"/>
            <a:ext cx="41982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Итоги программы:</a:t>
            </a:r>
            <a:endParaRPr b="0" i="0" sz="16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77800" lvl="0" marL="177800" marR="0" rtl="0" algn="l">
              <a:spcBef>
                <a:spcPts val="1000"/>
              </a:spcBef>
              <a:spcAft>
                <a:spcPts val="0"/>
              </a:spcAft>
              <a:buClr>
                <a:srgbClr val="6E1AA2"/>
              </a:buClr>
              <a:buSzPts val="21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Приняло участие человек </a:t>
            </a:r>
            <a:r>
              <a:rPr b="1" i="0" lang="ru-RU" sz="1400" u="none" cap="none" strike="noStrike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&gt;</a:t>
            </a:r>
            <a:r>
              <a:rPr b="0" i="0" lang="ru-RU" sz="1400" u="none" cap="none" strike="noStrike">
                <a:solidFill>
                  <a:srgbClr val="16A085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145 000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spcBef>
                <a:spcPts val="600"/>
              </a:spcBef>
              <a:spcAft>
                <a:spcPts val="0"/>
              </a:spcAft>
              <a:buClr>
                <a:srgbClr val="6E1AA2"/>
              </a:buClr>
              <a:buSzPts val="21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Отобрано победителей </a:t>
            </a:r>
            <a:r>
              <a:rPr b="1" i="0" lang="ru-RU" sz="1400" u="none" cap="none" strike="noStrike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&gt; </a:t>
            </a:r>
            <a:r>
              <a:rPr b="1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20 000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spcBef>
                <a:spcPts val="600"/>
              </a:spcBef>
              <a:spcAft>
                <a:spcPts val="0"/>
              </a:spcAft>
              <a:buClr>
                <a:srgbClr val="6E1AA2"/>
              </a:buClr>
              <a:buSzPts val="21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Победителями создано компаний </a:t>
            </a:r>
            <a:r>
              <a:rPr b="1" i="0" lang="ru-RU" sz="1400" u="none" cap="none" strike="noStrike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&gt; </a:t>
            </a:r>
            <a:r>
              <a:rPr b="1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1 100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объектов ИС </a:t>
            </a:r>
            <a:r>
              <a:rPr b="1" i="0" lang="ru-RU" sz="1400" u="none" cap="none" strike="noStrike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&gt; </a:t>
            </a:r>
            <a:r>
              <a:rPr b="1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7 000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6E1AA2"/>
              </a:buClr>
              <a:buSzPts val="21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Написано публикаций в научно-популярных и методических изданиях </a:t>
            </a:r>
            <a:r>
              <a:rPr b="1" i="0" lang="ru-RU" sz="1400" u="none" cap="none" strike="noStrike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&gt;</a:t>
            </a: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52 000</a:t>
            </a:r>
            <a:endParaRPr b="1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C:\Users\Handogina\Desktop\Иконки\02_FASIE_ikonki.png" id="193" name="Google Shape;193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87007" y="1659301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6"/>
          <p:cNvSpPr/>
          <p:nvPr/>
        </p:nvSpPr>
        <p:spPr>
          <a:xfrm>
            <a:off x="4805059" y="4091676"/>
            <a:ext cx="37593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 заявок:</a:t>
            </a:r>
            <a:br>
              <a:rPr b="0" i="0" lang="ru-RU" sz="15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апрель – октябрь 2020 г.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Результаты:</a:t>
            </a:r>
            <a:br>
              <a:rPr b="0" i="0" lang="ru-RU" sz="15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декабрь 2020 г. – февраль 2021 г.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4794281" y="5080644"/>
            <a:ext cx="348439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Tahoma"/>
              <a:buNone/>
            </a:pPr>
            <a:r>
              <a:rPr b="1" i="0" lang="ru-RU" sz="15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Подать заявку: </a:t>
            </a:r>
            <a:r>
              <a:rPr b="1" i="0" lang="ru-RU" sz="1500" u="sng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umnik.fasie.ru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1" i="0" sz="1500" u="sng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C:\Users\Handogina\Desktop\Иконки\02_FASIE_ikonki.png" id="196" name="Google Shape;196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80359" y="4076319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/>
          <p:nvPr/>
        </p:nvSpPr>
        <p:spPr>
          <a:xfrm>
            <a:off x="4771793" y="5493220"/>
            <a:ext cx="4231440" cy="34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Видеоролик</a:t>
            </a:r>
            <a:r>
              <a:rPr b="1" i="0" lang="ru-RU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 программе </a:t>
            </a:r>
            <a:r>
              <a:rPr b="1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«УМНИК»</a:t>
            </a: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826760" y="5817681"/>
            <a:ext cx="970363" cy="97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6"/>
          <p:cNvPicPr preferRelativeResize="0"/>
          <p:nvPr/>
        </p:nvPicPr>
        <p:blipFill rotWithShape="1">
          <a:blip r:embed="rId12">
            <a:alphaModFix/>
          </a:blip>
          <a:srcRect b="63251" l="69550" r="17012" t="20601"/>
          <a:stretch/>
        </p:blipFill>
        <p:spPr>
          <a:xfrm>
            <a:off x="4300617" y="5493220"/>
            <a:ext cx="453402" cy="448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/>
          <p:nvPr/>
        </p:nvSpPr>
        <p:spPr>
          <a:xfrm>
            <a:off x="0" y="200810"/>
            <a:ext cx="7596337" cy="5040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ru-RU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Конкурсы в рамках нацпрограммы «Цифровая экономика»</a:t>
            </a:r>
            <a:endParaRPr b="0" i="0" sz="19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6" name="Google Shape;206;p7"/>
          <p:cNvSpPr txBox="1"/>
          <p:nvPr>
            <p:ph idx="12" type="sldNum"/>
          </p:nvPr>
        </p:nvSpPr>
        <p:spPr>
          <a:xfrm>
            <a:off x="8532440" y="6309320"/>
            <a:ext cx="611560" cy="43204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ru-RU"/>
              <a:t>7</a:t>
            </a: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188664" y="1233181"/>
            <a:ext cx="8460432" cy="625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Конкурсы программы «УМНИК» в целях реализации национальной программы </a:t>
            </a: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«Цифровая экономика РФ».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3491300" y="2394675"/>
            <a:ext cx="1938000" cy="60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«УМНИК-Почта России»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777600" y="2401875"/>
            <a:ext cx="1817400" cy="60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«УМНИК-</a:t>
            </a:r>
            <a:endParaRPr b="1" i="0" sz="16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Фотоника»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699745" y="5088328"/>
            <a:ext cx="2229041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 заявок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 30 июня 2020 г.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asie.ru/local/templates/.default/markup/img/prog_1.png" id="211" name="Google Shape;21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508" y="236109"/>
            <a:ext cx="504056" cy="41764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7"/>
          <p:cNvSpPr/>
          <p:nvPr/>
        </p:nvSpPr>
        <p:spPr>
          <a:xfrm>
            <a:off x="170595" y="1918041"/>
            <a:ext cx="8460432" cy="345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Текущие конкурсы: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andogina\Desktop\Иконки\02_FASIE_ikonki.png" id="213" name="Google Shape;21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595" y="238668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02_FASIE_ikonki.png" id="214" name="Google Shape;2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6409" y="2407913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19_FASIE_ikonki.png" id="215" name="Google Shape;21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595" y="3155561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19_FASIE_ikonki.png" id="216" name="Google Shape;21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6409" y="317921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7"/>
          <p:cNvSpPr txBox="1"/>
          <p:nvPr/>
        </p:nvSpPr>
        <p:spPr>
          <a:xfrm>
            <a:off x="730373" y="3179215"/>
            <a:ext cx="2209644" cy="132728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Научно-технические проекты в области фотоники, соответствующие сквозным цифровым технологиям</a:t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3448801" y="3168825"/>
            <a:ext cx="21957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Научно-технические проекты в области цифровой трансформации национального почтового оператора</a:t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C:\Users\Handogina\Desktop\Иконки\26_FASIE_ikonki.png" id="219" name="Google Shape;21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0224" y="5068703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26_FASIE_ikonki.png" id="220" name="Google Shape;22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7974" y="5093689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7"/>
          <p:cNvSpPr/>
          <p:nvPr/>
        </p:nvSpPr>
        <p:spPr>
          <a:xfrm>
            <a:off x="3466470" y="5068703"/>
            <a:ext cx="2229041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 заявок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 30 июня 2020 г.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188664" y="5797410"/>
            <a:ext cx="8132293" cy="983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Планируются конкурсы </a:t>
            </a: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«УМНИК-Сбербанк», «УМНИК-МТС»,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«УМНИК-Цифровой прорыв», а также новый отбор совместно с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Центром квантовых технологий МГУ.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6571873" y="2402073"/>
            <a:ext cx="1817334" cy="60249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«УМНИК-</a:t>
            </a:r>
            <a:endParaRPr b="1" i="0" sz="16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ИТМО»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andogina\Desktop\Иконки\02_FASIE_ikonki.png" id="224" name="Google Shape;22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7430" y="2396446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19_FASIE_ikonki.png" id="225" name="Google Shape;22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2956" y="3168823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7"/>
          <p:cNvSpPr txBox="1"/>
          <p:nvPr/>
        </p:nvSpPr>
        <p:spPr>
          <a:xfrm>
            <a:off x="6571873" y="4116290"/>
            <a:ext cx="2346853" cy="896399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Научно-технические проекты, соответствующие сквозным цифровым технологиям</a:t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6571873" y="3155561"/>
            <a:ext cx="2195700" cy="896399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Совместно с Национальным исследовательским университетом ИТМО</a:t>
            </a:r>
            <a:endParaRPr b="1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C:\Users\Handogina\Desktop\Иконки\26_FASIE_ikonki.png" id="228" name="Google Shape;22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27430" y="5084819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7"/>
          <p:cNvSpPr/>
          <p:nvPr/>
        </p:nvSpPr>
        <p:spPr>
          <a:xfrm>
            <a:off x="6481816" y="5055186"/>
            <a:ext cx="2229041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 заявок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 15 июля 2020 г.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0" name="Google Shape;230;p7"/>
          <p:cNvCxnSpPr/>
          <p:nvPr/>
        </p:nvCxnSpPr>
        <p:spPr>
          <a:xfrm flipH="1">
            <a:off x="2732371" y="2403812"/>
            <a:ext cx="1" cy="3174806"/>
          </a:xfrm>
          <a:prstGeom prst="straightConnector1">
            <a:avLst/>
          </a:prstGeom>
          <a:noFill/>
          <a:ln cap="flat" cmpd="sng" w="15875">
            <a:solidFill>
              <a:srgbClr val="7030A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31" name="Google Shape;231;p7"/>
          <p:cNvCxnSpPr/>
          <p:nvPr/>
        </p:nvCxnSpPr>
        <p:spPr>
          <a:xfrm flipH="1">
            <a:off x="5703393" y="2386680"/>
            <a:ext cx="1" cy="3174806"/>
          </a:xfrm>
          <a:prstGeom prst="straightConnector1">
            <a:avLst/>
          </a:prstGeom>
          <a:noFill/>
          <a:ln cap="flat" cmpd="sng" w="15875">
            <a:solidFill>
              <a:srgbClr val="7030A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-1" y="188640"/>
            <a:ext cx="5292081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 txBox="1"/>
          <p:nvPr>
            <p:ph type="title"/>
          </p:nvPr>
        </p:nvSpPr>
        <p:spPr>
          <a:xfrm>
            <a:off x="704206" y="233225"/>
            <a:ext cx="3888432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ru-RU"/>
              <a:t>Программа «Старт»</a:t>
            </a:r>
            <a:endParaRPr/>
          </a:p>
        </p:txBody>
      </p:sp>
      <p:pic>
        <p:nvPicPr>
          <p:cNvPr descr="http://fasie.ru/local/templates/.default/markup/img/prog_2.png" id="239" name="Google Shape;2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689" y="239380"/>
            <a:ext cx="438523" cy="40257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8"/>
          <p:cNvSpPr txBox="1"/>
          <p:nvPr/>
        </p:nvSpPr>
        <p:spPr>
          <a:xfrm>
            <a:off x="642081" y="1521922"/>
            <a:ext cx="2520280" cy="465512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Физические лица</a:t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МИП согласно № 209-ФЗ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640109" y="2080124"/>
            <a:ext cx="4214440" cy="896399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 10 млн рублей на 3 этапа на НИОКР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Внебюджетное софинансирование 50% от суммы гранта со 2 этапа </a:t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2" name="Google Shape;242;p8"/>
          <p:cNvSpPr txBox="1"/>
          <p:nvPr/>
        </p:nvSpPr>
        <p:spPr>
          <a:xfrm>
            <a:off x="190188" y="1064565"/>
            <a:ext cx="876362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Цель – </a:t>
            </a: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поддержка стартапов на ранних стадиях развития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 txBox="1"/>
          <p:nvPr>
            <p:ph idx="12" type="sldNum"/>
          </p:nvPr>
        </p:nvSpPr>
        <p:spPr>
          <a:xfrm>
            <a:off x="8532440" y="6309320"/>
            <a:ext cx="611560" cy="432048"/>
          </a:xfrm>
          <a:prstGeom prst="rect">
            <a:avLst/>
          </a:prstGeom>
          <a:solidFill>
            <a:srgbClr val="FF090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Tahoma"/>
              <a:buNone/>
            </a:pPr>
            <a:fld id="{00000000-1234-1234-1234-123412341234}" type="slidenum">
              <a:rPr lang="ru-RU" sz="1300"/>
              <a:t>‹#›</a:t>
            </a:fld>
            <a:endParaRPr sz="1300"/>
          </a:p>
        </p:txBody>
      </p:sp>
      <p:sp>
        <p:nvSpPr>
          <p:cNvPr id="244" name="Google Shape;244;p8"/>
          <p:cNvSpPr txBox="1"/>
          <p:nvPr/>
        </p:nvSpPr>
        <p:spPr>
          <a:xfrm>
            <a:off x="5607648" y="1484484"/>
            <a:ext cx="410527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Ожидаемые результаты: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Создана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    интеллектуальная собственность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Начата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    реализация продукции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8"/>
          <p:cNvGrpSpPr/>
          <p:nvPr/>
        </p:nvGrpSpPr>
        <p:grpSpPr>
          <a:xfrm>
            <a:off x="404070" y="2980644"/>
            <a:ext cx="5432785" cy="434890"/>
            <a:chOff x="24349" y="720844"/>
            <a:chExt cx="5432785" cy="434890"/>
          </a:xfrm>
        </p:grpSpPr>
        <p:sp>
          <p:nvSpPr>
            <p:cNvPr id="246" name="Google Shape;246;p8"/>
            <p:cNvSpPr/>
            <p:nvPr/>
          </p:nvSpPr>
          <p:spPr>
            <a:xfrm>
              <a:off x="24349" y="723071"/>
              <a:ext cx="2719126" cy="432663"/>
            </a:xfrm>
            <a:prstGeom prst="chevron">
              <a:avLst>
                <a:gd fmla="val 50000" name="adj"/>
              </a:avLst>
            </a:prstGeom>
            <a:solidFill>
              <a:srgbClr val="FF090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 txBox="1"/>
            <p:nvPr/>
          </p:nvSpPr>
          <p:spPr>
            <a:xfrm>
              <a:off x="240681" y="723071"/>
              <a:ext cx="2286463" cy="43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ru-RU" sz="20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 этап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738008" y="720844"/>
              <a:ext cx="2719126" cy="432663"/>
            </a:xfrm>
            <a:prstGeom prst="chevron">
              <a:avLst>
                <a:gd fmla="val 50000" name="adj"/>
              </a:avLst>
            </a:prstGeom>
            <a:solidFill>
              <a:srgbClr val="FF090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8"/>
            <p:cNvSpPr txBox="1"/>
            <p:nvPr/>
          </p:nvSpPr>
          <p:spPr>
            <a:xfrm>
              <a:off x="2954340" y="720844"/>
              <a:ext cx="2286463" cy="43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Tahoma"/>
                <a:buNone/>
              </a:pPr>
              <a:r>
                <a:rPr b="0" i="0" lang="ru-RU" sz="20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 этап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8"/>
          <p:cNvSpPr/>
          <p:nvPr/>
        </p:nvSpPr>
        <p:spPr>
          <a:xfrm>
            <a:off x="5808239" y="2979544"/>
            <a:ext cx="2719126" cy="432663"/>
          </a:xfrm>
          <a:prstGeom prst="chevron">
            <a:avLst>
              <a:gd fmla="val 50000" name="adj"/>
            </a:avLst>
          </a:prstGeom>
          <a:solidFill>
            <a:srgbClr val="FF0909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 этап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-25711" y="3453603"/>
            <a:ext cx="3168352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 2 млн рублей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Софинансирование не требуется</a:t>
            </a:r>
            <a:endParaRPr b="0" i="0" sz="1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2855911" y="3451612"/>
            <a:ext cx="295232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 3 млн рублей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 + внебюджетное софинансирование 50% от суммы гранта</a:t>
            </a:r>
            <a:endParaRPr b="0" i="0" sz="1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andogina\Desktop\Иконки\16_FASIE_ikonki.png" id="253" name="Google Shape;25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482" y="2094163"/>
            <a:ext cx="413644" cy="413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14_FASIE_ikonki.png" id="254" name="Google Shape;25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483" y="1536503"/>
            <a:ext cx="413644" cy="413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26_FASIE_ikonki.png" id="255" name="Google Shape;25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43066" y="1455520"/>
            <a:ext cx="413644" cy="41364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8"/>
          <p:cNvSpPr/>
          <p:nvPr/>
        </p:nvSpPr>
        <p:spPr>
          <a:xfrm>
            <a:off x="5722249" y="4575687"/>
            <a:ext cx="217880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Итоги программы: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8"/>
          <p:cNvSpPr txBox="1"/>
          <p:nvPr/>
        </p:nvSpPr>
        <p:spPr>
          <a:xfrm>
            <a:off x="5556710" y="4978883"/>
            <a:ext cx="3236499" cy="1341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Рассмотрено заявок </a:t>
            </a:r>
            <a:r>
              <a:rPr b="1" i="0" lang="ru-RU" sz="1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&gt;</a:t>
            </a:r>
            <a:r>
              <a:rPr b="0" i="0" lang="ru-RU" sz="1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ru-RU" sz="1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36 000 </a:t>
            </a:r>
            <a:endParaRPr b="0" i="0" sz="14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Поддержано стартапов </a:t>
            </a:r>
            <a:r>
              <a:rPr b="1" i="0" lang="ru-RU" sz="1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&gt;</a:t>
            </a:r>
            <a:r>
              <a:rPr b="0" i="0" lang="ru-RU" sz="1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ru-RU" sz="1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7 400</a:t>
            </a:r>
            <a:endParaRPr b="1" i="0" sz="14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Перешли на 2 год </a:t>
            </a:r>
            <a:r>
              <a:rPr b="1" i="0" lang="ru-RU" sz="1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&gt;</a:t>
            </a:r>
            <a:r>
              <a:rPr b="0" i="0" lang="ru-RU" sz="1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ru-RU" sz="1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1 700</a:t>
            </a:r>
            <a:endParaRPr b="0" i="0" sz="14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▪"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Прошли 3 года </a:t>
            </a:r>
            <a:r>
              <a:rPr b="1" i="0" lang="ru-RU" sz="1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&gt;</a:t>
            </a:r>
            <a:r>
              <a:rPr b="0" i="0" lang="ru-RU" sz="1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ru-RU" sz="1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500</a:t>
            </a:r>
            <a:endParaRPr b="0" i="0" sz="14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C:\Users\Handogina\Desktop\Иконки\26_FASIE_ikonki.png" id="258" name="Google Shape;25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99324" y="4591866"/>
            <a:ext cx="463586" cy="46358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8"/>
          <p:cNvSpPr/>
          <p:nvPr/>
        </p:nvSpPr>
        <p:spPr>
          <a:xfrm>
            <a:off x="5575037" y="3403049"/>
            <a:ext cx="295232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 5 млн рублей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 + внебюджетное софинансирование 50% от суммы гранта</a:t>
            </a:r>
            <a:endParaRPr b="0" i="0" sz="1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andogina\Desktop\Иконки\02_FASIE_ikonki.png" id="260" name="Google Shape;260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445" y="4559608"/>
            <a:ext cx="448681" cy="44868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8"/>
          <p:cNvSpPr/>
          <p:nvPr/>
        </p:nvSpPr>
        <p:spPr>
          <a:xfrm>
            <a:off x="548126" y="4556473"/>
            <a:ext cx="3318068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Tahoma"/>
              <a:buNone/>
            </a:pPr>
            <a:r>
              <a:rPr b="1" i="0" lang="ru-RU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Прием заявок:</a:t>
            </a:r>
            <a:b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 20 июля 2020 г.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2" name="Google Shape;262;p8"/>
          <p:cNvSpPr txBox="1"/>
          <p:nvPr/>
        </p:nvSpPr>
        <p:spPr>
          <a:xfrm>
            <a:off x="617146" y="5166950"/>
            <a:ext cx="49578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Видеоинструкция </a:t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 подаче заявок </a:t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 программу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8"/>
          <p:cNvPicPr preferRelativeResize="0"/>
          <p:nvPr/>
        </p:nvPicPr>
        <p:blipFill rotWithShape="1">
          <a:blip r:embed="rId9">
            <a:alphaModFix/>
          </a:blip>
          <a:srcRect b="63251" l="69550" r="17012" t="20601"/>
          <a:stretch/>
        </p:blipFill>
        <p:spPr>
          <a:xfrm>
            <a:off x="123195" y="5153496"/>
            <a:ext cx="453402" cy="44868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8"/>
          <p:cNvSpPr/>
          <p:nvPr/>
        </p:nvSpPr>
        <p:spPr>
          <a:xfrm>
            <a:off x="3249593" y="5146332"/>
            <a:ext cx="1322408" cy="477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Видеоролик</a:t>
            </a:r>
            <a:r>
              <a:rPr b="1" i="0" lang="ru-RU" sz="1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1" i="0" sz="16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 программе </a:t>
            </a:r>
            <a:endParaRPr b="0" i="0" sz="1400" u="none" cap="none" strike="noStrik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«Старт»</a:t>
            </a:r>
            <a:r>
              <a:rPr b="0" i="0" lang="ru-RU" sz="14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0109" y="5897594"/>
            <a:ext cx="936104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8"/>
          <p:cNvPicPr preferRelativeResize="0"/>
          <p:nvPr/>
        </p:nvPicPr>
        <p:blipFill rotWithShape="1">
          <a:blip r:embed="rId9">
            <a:alphaModFix/>
          </a:blip>
          <a:srcRect b="63251" l="69550" r="17012" t="20601"/>
          <a:stretch/>
        </p:blipFill>
        <p:spPr>
          <a:xfrm>
            <a:off x="2656416" y="5155816"/>
            <a:ext cx="453402" cy="44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47864" y="5889870"/>
            <a:ext cx="936104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"/>
          <p:cNvSpPr/>
          <p:nvPr/>
        </p:nvSpPr>
        <p:spPr>
          <a:xfrm>
            <a:off x="-1" y="188640"/>
            <a:ext cx="5292081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9"/>
          <p:cNvSpPr txBox="1"/>
          <p:nvPr>
            <p:ph type="title"/>
          </p:nvPr>
        </p:nvSpPr>
        <p:spPr>
          <a:xfrm>
            <a:off x="704206" y="233225"/>
            <a:ext cx="3888432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ru-RU"/>
              <a:t>Программа «Бизнес-старт»</a:t>
            </a:r>
            <a:endParaRPr/>
          </a:p>
        </p:txBody>
      </p:sp>
      <p:pic>
        <p:nvPicPr>
          <p:cNvPr descr="http://fasie.ru/local/templates/.default/markup/img/prog_2.png" id="275" name="Google Shape;2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689" y="239380"/>
            <a:ext cx="438523" cy="40257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9"/>
          <p:cNvSpPr txBox="1"/>
          <p:nvPr>
            <p:ph idx="12" type="sldNum"/>
          </p:nvPr>
        </p:nvSpPr>
        <p:spPr>
          <a:xfrm>
            <a:off x="8532440" y="6309320"/>
            <a:ext cx="611560" cy="432048"/>
          </a:xfrm>
          <a:prstGeom prst="rect">
            <a:avLst/>
          </a:prstGeom>
          <a:solidFill>
            <a:srgbClr val="FF090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Tahoma"/>
              <a:buNone/>
            </a:pPr>
            <a:fld id="{00000000-1234-1234-1234-123412341234}" type="slidenum">
              <a:rPr lang="ru-RU" sz="1300"/>
              <a:t>‹#›</a:t>
            </a:fld>
            <a:endParaRPr sz="1300"/>
          </a:p>
        </p:txBody>
      </p:sp>
      <p:sp>
        <p:nvSpPr>
          <p:cNvPr id="277" name="Google Shape;277;p9"/>
          <p:cNvSpPr/>
          <p:nvPr/>
        </p:nvSpPr>
        <p:spPr>
          <a:xfrm>
            <a:off x="899592" y="2485408"/>
            <a:ext cx="41685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Предприятие должно иметь закрытый договор по программе «Старт»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andogina\Desktop\Иконки\16_FASIE_ikonki.png" id="278" name="Google Shape;27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40" y="1911714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14_FASIE_ikonki.png" id="279" name="Google Shape;27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730" y="2715348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andogina\Desktop\Иконки\19_FASIE_ikonki.png" id="280" name="Google Shape;28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7730" y="1911714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9"/>
          <p:cNvSpPr txBox="1"/>
          <p:nvPr/>
        </p:nvSpPr>
        <p:spPr>
          <a:xfrm>
            <a:off x="1007372" y="1989774"/>
            <a:ext cx="2520280" cy="280846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ahoma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МИП согласно № 209-ФЗ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9"/>
          <p:cNvSpPr txBox="1"/>
          <p:nvPr/>
        </p:nvSpPr>
        <p:spPr>
          <a:xfrm>
            <a:off x="5611129" y="1911714"/>
            <a:ext cx="2848060" cy="101951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▪"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 10 млн рублей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Внебюджетное софинансирование 50% от суммы гранта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9"/>
          <p:cNvSpPr txBox="1"/>
          <p:nvPr/>
        </p:nvSpPr>
        <p:spPr>
          <a:xfrm>
            <a:off x="240692" y="1181546"/>
            <a:ext cx="876362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Цель – </a:t>
            </a: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поддержка победителей программы «Старт», завершивших НИОКР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Times New Roman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 планирующих выпуск инновационной продукции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9"/>
          <p:cNvSpPr txBox="1"/>
          <p:nvPr/>
        </p:nvSpPr>
        <p:spPr>
          <a:xfrm>
            <a:off x="240692" y="3478801"/>
            <a:ext cx="8218497" cy="3016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Производственное проектирование и промышленный дизайн;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Консалтинговые и маркетинговые услуги;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Приобретение оборудования, устройств, механизмов, станков;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Уплата лизинговых платежей по договорам лизинга оборудования;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Приобретение новых технологий, в том числе приобретение прав на патенты и лицензий на использование изобретений;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Сертификация товаров (работ и услуг) и обеспечение правовой охраны результатов интеллектуальной деятельности;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Приобретение программных средств;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Уплата процентов по кредитам;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Приобретение комплектующих, необходимых для создания новых товаров.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2016-05-06T08:59:45Z</dcterms:created>
  <dc:creator>Ovchinnikov</dc:creator>
</cp:coreProperties>
</file>